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8" r:id="rId5"/>
    <p:sldId id="257" r:id="rId6"/>
    <p:sldId id="271" r:id="rId7"/>
    <p:sldId id="259" r:id="rId8"/>
    <p:sldId id="261" r:id="rId9"/>
    <p:sldId id="260" r:id="rId10"/>
    <p:sldId id="274" r:id="rId11"/>
    <p:sldId id="294" r:id="rId12"/>
    <p:sldId id="262" r:id="rId13"/>
    <p:sldId id="278" r:id="rId14"/>
    <p:sldId id="279" r:id="rId15"/>
    <p:sldId id="280" r:id="rId16"/>
    <p:sldId id="282" r:id="rId17"/>
    <p:sldId id="281" r:id="rId18"/>
    <p:sldId id="275" r:id="rId19"/>
    <p:sldId id="288" r:id="rId20"/>
    <p:sldId id="287" r:id="rId21"/>
    <p:sldId id="291" r:id="rId22"/>
    <p:sldId id="286" r:id="rId23"/>
    <p:sldId id="277" r:id="rId24"/>
    <p:sldId id="269" r:id="rId25"/>
    <p:sldId id="267" r:id="rId26"/>
    <p:sldId id="290" r:id="rId27"/>
    <p:sldId id="268" r:id="rId28"/>
    <p:sldId id="292" r:id="rId29"/>
    <p:sldId id="265" r:id="rId30"/>
    <p:sldId id="263" r:id="rId31"/>
    <p:sldId id="26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A4F7DC-C906-4239-A7F2-5359E796C25A}">
          <p14:sldIdLst>
            <p14:sldId id="258"/>
          </p14:sldIdLst>
        </p14:section>
        <p14:section name="Impact on BIPOC &amp; their concerns" id="{79CA03AC-CE20-4E19-A248-26B8E4FA1FE9}">
          <p14:sldIdLst>
            <p14:sldId id="257"/>
            <p14:sldId id="271"/>
            <p14:sldId id="259"/>
          </p14:sldIdLst>
        </p14:section>
        <p14:section name="Vaccine info and development" id="{37094E04-A653-42EB-B516-08FE9039F491}">
          <p14:sldIdLst>
            <p14:sldId id="261"/>
            <p14:sldId id="260"/>
            <p14:sldId id="274"/>
            <p14:sldId id="294"/>
            <p14:sldId id="262"/>
            <p14:sldId id="278"/>
            <p14:sldId id="279"/>
          </p14:sldIdLst>
        </p14:section>
        <p14:section name="Side effects" id="{155BB861-0EF8-4673-8125-2090F7750007}">
          <p14:sldIdLst>
            <p14:sldId id="280"/>
            <p14:sldId id="282"/>
            <p14:sldId id="281"/>
          </p14:sldIdLst>
        </p14:section>
        <p14:section name="Other questions" id="{EC5F270B-30F5-4DD2-88BF-9AF19E5DA88D}">
          <p14:sldIdLst>
            <p14:sldId id="275"/>
            <p14:sldId id="288"/>
            <p14:sldId id="287"/>
            <p14:sldId id="291"/>
            <p14:sldId id="286"/>
            <p14:sldId id="277"/>
            <p14:sldId id="269"/>
          </p14:sldIdLst>
        </p14:section>
        <p14:section name="Conclusion" id="{512DB818-3AF1-4983-84AA-2219BDDA528B}">
          <p14:sldIdLst>
            <p14:sldId id="267"/>
            <p14:sldId id="290"/>
            <p14:sldId id="268"/>
            <p14:sldId id="292"/>
          </p14:sldIdLst>
        </p14:section>
        <p14:section name="Other" id="{BE8FB7CB-03F0-4C2A-AD3B-57D5A83A8C74}">
          <p14:sldIdLst>
            <p14:sldId id="265"/>
            <p14:sldId id="263"/>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3F7"/>
    <a:srgbClr val="EEEEEE"/>
    <a:srgbClr val="274269"/>
    <a:srgbClr val="7A7D7F"/>
    <a:srgbClr val="58595B"/>
    <a:srgbClr val="BDBE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9"/>
    <p:restoredTop sz="94694"/>
  </p:normalViewPr>
  <p:slideViewPr>
    <p:cSldViewPr snapToGrid="0" snapToObjects="1">
      <p:cViewPr varScale="1">
        <p:scale>
          <a:sx n="105" d="100"/>
          <a:sy n="105" d="100"/>
        </p:scale>
        <p:origin x="9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3BB4EB-52B4-4DD9-B0EC-1235BFE28210}" type="doc">
      <dgm:prSet loTypeId="urn:microsoft.com/office/officeart/2017/3/layout/HorizontalPathTimeline" loCatId="process" qsTypeId="urn:microsoft.com/office/officeart/2005/8/quickstyle/simple1" qsCatId="simple" csTypeId="urn:microsoft.com/office/officeart/2005/8/colors/colorful2" csCatId="colorful" phldr="1"/>
      <dgm:spPr/>
      <dgm:t>
        <a:bodyPr/>
        <a:lstStyle/>
        <a:p>
          <a:endParaRPr lang="en-US"/>
        </a:p>
      </dgm:t>
    </dgm:pt>
    <dgm:pt modelId="{D240F4FA-D4E6-4598-A34A-CA357B7BB427}">
      <dgm:prSet/>
      <dgm:spPr/>
      <dgm:t>
        <a:bodyPr/>
        <a:lstStyle/>
        <a:p>
          <a:pPr>
            <a:defRPr b="1"/>
          </a:pPr>
          <a:r>
            <a:rPr lang="en-US" dirty="0"/>
            <a:t>1990s</a:t>
          </a:r>
        </a:p>
      </dgm:t>
    </dgm:pt>
    <dgm:pt modelId="{D79D5889-5E31-4551-BD4B-2812E952DA6C}" type="parTrans" cxnId="{101B4F7C-605C-41AD-B8BC-3A9B2C5231FB}">
      <dgm:prSet/>
      <dgm:spPr/>
      <dgm:t>
        <a:bodyPr/>
        <a:lstStyle/>
        <a:p>
          <a:endParaRPr lang="en-US"/>
        </a:p>
      </dgm:t>
    </dgm:pt>
    <dgm:pt modelId="{FEEAC088-C553-4EC0-A5A8-02BED53C0AE9}" type="sibTrans" cxnId="{101B4F7C-605C-41AD-B8BC-3A9B2C5231FB}">
      <dgm:prSet/>
      <dgm:spPr/>
      <dgm:t>
        <a:bodyPr/>
        <a:lstStyle/>
        <a:p>
          <a:endParaRPr lang="en-US"/>
        </a:p>
      </dgm:t>
    </dgm:pt>
    <dgm:pt modelId="{55FAED54-5F00-45AF-B7DB-EEBE855BB6D0}">
      <dgm:prSet/>
      <dgm:spPr>
        <a:solidFill>
          <a:schemeClr val="accent2">
            <a:lumMod val="20000"/>
            <a:lumOff val="80000"/>
            <a:alpha val="90000"/>
          </a:schemeClr>
        </a:solidFill>
      </dgm:spPr>
      <dgm:t>
        <a:bodyPr/>
        <a:lstStyle/>
        <a:p>
          <a:r>
            <a:rPr lang="en-US" dirty="0"/>
            <a:t>SARS-CoV-1</a:t>
          </a:r>
        </a:p>
      </dgm:t>
    </dgm:pt>
    <dgm:pt modelId="{C653B827-B83F-45AA-990C-4F247AB0F898}" type="parTrans" cxnId="{C2C40257-4DC6-4B31-8501-1D35B8A70D37}">
      <dgm:prSet/>
      <dgm:spPr/>
      <dgm:t>
        <a:bodyPr/>
        <a:lstStyle/>
        <a:p>
          <a:endParaRPr lang="en-US"/>
        </a:p>
      </dgm:t>
    </dgm:pt>
    <dgm:pt modelId="{0CB609D9-2F1B-4F1B-8617-A7CD0358DA3D}" type="sibTrans" cxnId="{C2C40257-4DC6-4B31-8501-1D35B8A70D37}">
      <dgm:prSet/>
      <dgm:spPr/>
      <dgm:t>
        <a:bodyPr/>
        <a:lstStyle/>
        <a:p>
          <a:endParaRPr lang="en-US"/>
        </a:p>
      </dgm:t>
    </dgm:pt>
    <dgm:pt modelId="{D4461209-DB24-4DF9-992A-BA7C7400D9BF}">
      <dgm:prSet/>
      <dgm:spPr/>
      <dgm:t>
        <a:bodyPr/>
        <a:lstStyle/>
        <a:p>
          <a:pPr>
            <a:defRPr b="1"/>
          </a:pPr>
          <a:r>
            <a:rPr lang="en-US" dirty="0"/>
            <a:t>2012</a:t>
          </a:r>
        </a:p>
      </dgm:t>
    </dgm:pt>
    <dgm:pt modelId="{590F9463-0F4E-419D-829C-33DAC83472CF}" type="parTrans" cxnId="{1DC0C707-34AA-4501-A39D-E1C343544F7A}">
      <dgm:prSet/>
      <dgm:spPr/>
      <dgm:t>
        <a:bodyPr/>
        <a:lstStyle/>
        <a:p>
          <a:endParaRPr lang="en-US"/>
        </a:p>
      </dgm:t>
    </dgm:pt>
    <dgm:pt modelId="{C46983AD-AD91-41B9-A894-649AEFBEE4DB}" type="sibTrans" cxnId="{1DC0C707-34AA-4501-A39D-E1C343544F7A}">
      <dgm:prSet/>
      <dgm:spPr/>
      <dgm:t>
        <a:bodyPr/>
        <a:lstStyle/>
        <a:p>
          <a:endParaRPr lang="en-US"/>
        </a:p>
      </dgm:t>
    </dgm:pt>
    <dgm:pt modelId="{ED71F8C9-4579-4436-A76A-BB59C40F967A}">
      <dgm:prSet/>
      <dgm:spPr>
        <a:solidFill>
          <a:schemeClr val="accent2">
            <a:lumMod val="20000"/>
            <a:lumOff val="80000"/>
            <a:alpha val="90000"/>
          </a:schemeClr>
        </a:solidFill>
      </dgm:spPr>
      <dgm:t>
        <a:bodyPr/>
        <a:lstStyle/>
        <a:p>
          <a:r>
            <a:rPr lang="en-US" dirty="0"/>
            <a:t>MERS</a:t>
          </a:r>
        </a:p>
      </dgm:t>
    </dgm:pt>
    <dgm:pt modelId="{A7E71D43-350D-47E8-BC38-BB8633843713}" type="parTrans" cxnId="{283263F3-C359-4061-8EA8-17DCBB10F931}">
      <dgm:prSet/>
      <dgm:spPr/>
      <dgm:t>
        <a:bodyPr/>
        <a:lstStyle/>
        <a:p>
          <a:endParaRPr lang="en-US"/>
        </a:p>
      </dgm:t>
    </dgm:pt>
    <dgm:pt modelId="{74B23CA1-3E33-4F4F-8E14-933FBDBD7A7B}" type="sibTrans" cxnId="{283263F3-C359-4061-8EA8-17DCBB10F931}">
      <dgm:prSet/>
      <dgm:spPr/>
      <dgm:t>
        <a:bodyPr/>
        <a:lstStyle/>
        <a:p>
          <a:endParaRPr lang="en-US"/>
        </a:p>
      </dgm:t>
    </dgm:pt>
    <dgm:pt modelId="{079EB28D-4E35-40F7-813A-7B8713127256}">
      <dgm:prSet/>
      <dgm:spPr/>
      <dgm:t>
        <a:bodyPr/>
        <a:lstStyle/>
        <a:p>
          <a:pPr>
            <a:defRPr b="1"/>
          </a:pPr>
          <a:r>
            <a:rPr lang="en-US" dirty="0"/>
            <a:t>2013</a:t>
          </a:r>
        </a:p>
      </dgm:t>
    </dgm:pt>
    <dgm:pt modelId="{5E7C47BC-709B-42B4-A599-46D46F466556}" type="parTrans" cxnId="{8EFF67D1-1286-4ED8-A12D-3CF74C23C844}">
      <dgm:prSet/>
      <dgm:spPr/>
      <dgm:t>
        <a:bodyPr/>
        <a:lstStyle/>
        <a:p>
          <a:endParaRPr lang="en-US"/>
        </a:p>
      </dgm:t>
    </dgm:pt>
    <dgm:pt modelId="{70152B70-3311-4970-BDD7-7242EE45EAED}" type="sibTrans" cxnId="{8EFF67D1-1286-4ED8-A12D-3CF74C23C844}">
      <dgm:prSet/>
      <dgm:spPr/>
      <dgm:t>
        <a:bodyPr/>
        <a:lstStyle/>
        <a:p>
          <a:endParaRPr lang="en-US"/>
        </a:p>
      </dgm:t>
    </dgm:pt>
    <dgm:pt modelId="{D0100C94-1027-4277-9A48-3DEC9F4E95CE}">
      <dgm:prSet/>
      <dgm:spPr>
        <a:solidFill>
          <a:schemeClr val="accent2">
            <a:lumMod val="20000"/>
            <a:lumOff val="80000"/>
            <a:alpha val="90000"/>
          </a:schemeClr>
        </a:solidFill>
      </dgm:spPr>
      <dgm:t>
        <a:bodyPr/>
        <a:lstStyle/>
        <a:p>
          <a:r>
            <a:rPr lang="en-US" dirty="0"/>
            <a:t>SARS-CoV-2</a:t>
          </a:r>
        </a:p>
      </dgm:t>
    </dgm:pt>
    <dgm:pt modelId="{C4E4FD11-518B-47B2-B063-1C5E87AE9102}" type="parTrans" cxnId="{152077EB-A53B-4E6E-A757-7C1D5E7CE613}">
      <dgm:prSet/>
      <dgm:spPr/>
      <dgm:t>
        <a:bodyPr/>
        <a:lstStyle/>
        <a:p>
          <a:endParaRPr lang="en-US"/>
        </a:p>
      </dgm:t>
    </dgm:pt>
    <dgm:pt modelId="{88222E6F-D486-4215-8F5A-CB2C3C408704}" type="sibTrans" cxnId="{152077EB-A53B-4E6E-A757-7C1D5E7CE613}">
      <dgm:prSet/>
      <dgm:spPr/>
      <dgm:t>
        <a:bodyPr/>
        <a:lstStyle/>
        <a:p>
          <a:endParaRPr lang="en-US"/>
        </a:p>
      </dgm:t>
    </dgm:pt>
    <dgm:pt modelId="{6DA5B42E-5809-472A-A2B1-30F22316C939}">
      <dgm:prSet/>
      <dgm:spPr/>
      <dgm:t>
        <a:bodyPr/>
        <a:lstStyle/>
        <a:p>
          <a:pPr>
            <a:defRPr b="1"/>
          </a:pPr>
          <a:r>
            <a:rPr lang="en-US" dirty="0"/>
            <a:t>2002</a:t>
          </a:r>
        </a:p>
      </dgm:t>
    </dgm:pt>
    <dgm:pt modelId="{20B1A14D-7291-4214-A7C9-6A01CBBFF692}" type="parTrans" cxnId="{058F3771-5F9D-498F-9C1D-75D65C1913ED}">
      <dgm:prSet/>
      <dgm:spPr/>
      <dgm:t>
        <a:bodyPr/>
        <a:lstStyle/>
        <a:p>
          <a:endParaRPr lang="en-US"/>
        </a:p>
      </dgm:t>
    </dgm:pt>
    <dgm:pt modelId="{ACEEE39C-15F2-4804-945D-912491B219B9}" type="sibTrans" cxnId="{058F3771-5F9D-498F-9C1D-75D65C1913ED}">
      <dgm:prSet/>
      <dgm:spPr/>
      <dgm:t>
        <a:bodyPr/>
        <a:lstStyle/>
        <a:p>
          <a:endParaRPr lang="en-US"/>
        </a:p>
      </dgm:t>
    </dgm:pt>
    <dgm:pt modelId="{A9CD96B9-D47F-43E5-887A-7C18BAAAB6D6}">
      <dgm:prSet/>
      <dgm:spPr>
        <a:solidFill>
          <a:schemeClr val="accent4">
            <a:lumMod val="20000"/>
            <a:lumOff val="80000"/>
            <a:alpha val="90000"/>
          </a:schemeClr>
        </a:solidFill>
      </dgm:spPr>
      <dgm:t>
        <a:bodyPr/>
        <a:lstStyle/>
        <a:p>
          <a:r>
            <a:rPr lang="en-US" dirty="0"/>
            <a:t>Dr. </a:t>
          </a:r>
          <a:r>
            <a:rPr lang="en-US" dirty="0">
              <a:latin typeface="+mn-lt"/>
            </a:rPr>
            <a:t>Katalin </a:t>
          </a:r>
          <a:r>
            <a:rPr lang="en-US" dirty="0" err="1">
              <a:latin typeface="+mn-lt"/>
            </a:rPr>
            <a:t>Karik</a:t>
          </a:r>
          <a:r>
            <a:rPr lang="en-US" dirty="0" err="1">
              <a:latin typeface="+mn-lt"/>
              <a:ea typeface="Tahoma" panose="020B0604030504040204" pitchFamily="34" charset="0"/>
              <a:cs typeface="Tahoma" panose="020B0604030504040204" pitchFamily="34" charset="0"/>
            </a:rPr>
            <a:t>ó</a:t>
          </a:r>
          <a:r>
            <a:rPr lang="en-US" dirty="0">
              <a:latin typeface="+mn-lt"/>
            </a:rPr>
            <a:t> </a:t>
          </a:r>
          <a:r>
            <a:rPr lang="en-US" dirty="0" err="1">
              <a:latin typeface="+mn-lt"/>
            </a:rPr>
            <a:t>begain</a:t>
          </a:r>
          <a:r>
            <a:rPr lang="en-US" dirty="0">
              <a:latin typeface="+mn-lt"/>
            </a:rPr>
            <a:t> studying </a:t>
          </a:r>
          <a:r>
            <a:rPr lang="en-US" dirty="0"/>
            <a:t>mRNA technology for humans at Temple, then UPenn</a:t>
          </a:r>
        </a:p>
      </dgm:t>
    </dgm:pt>
    <dgm:pt modelId="{B6337F9F-9A1C-4066-AD2E-854BC73A57B8}" type="parTrans" cxnId="{EE94049F-9104-4509-B8A5-295B555D9820}">
      <dgm:prSet/>
      <dgm:spPr/>
      <dgm:t>
        <a:bodyPr/>
        <a:lstStyle/>
        <a:p>
          <a:endParaRPr lang="en-US"/>
        </a:p>
      </dgm:t>
    </dgm:pt>
    <dgm:pt modelId="{E4230615-4C2C-466A-9C7D-CFEBD369BFA2}" type="sibTrans" cxnId="{EE94049F-9104-4509-B8A5-295B555D9820}">
      <dgm:prSet/>
      <dgm:spPr/>
      <dgm:t>
        <a:bodyPr/>
        <a:lstStyle/>
        <a:p>
          <a:endParaRPr lang="en-US"/>
        </a:p>
      </dgm:t>
    </dgm:pt>
    <dgm:pt modelId="{A96F0FED-604B-41A5-9AC4-EBA4FBAAED2A}">
      <dgm:prSet/>
      <dgm:spPr/>
      <dgm:t>
        <a:bodyPr/>
        <a:lstStyle/>
        <a:p>
          <a:pPr>
            <a:defRPr b="1"/>
          </a:pPr>
          <a:r>
            <a:rPr lang="en-US" dirty="0"/>
            <a:t>2020</a:t>
          </a:r>
        </a:p>
      </dgm:t>
    </dgm:pt>
    <dgm:pt modelId="{6FC15FEF-6C5D-4FB3-80BB-3E4994182D53}" type="parTrans" cxnId="{51ECF520-AA8B-4277-8139-276F87E70F25}">
      <dgm:prSet/>
      <dgm:spPr/>
      <dgm:t>
        <a:bodyPr/>
        <a:lstStyle/>
        <a:p>
          <a:endParaRPr lang="en-US"/>
        </a:p>
      </dgm:t>
    </dgm:pt>
    <dgm:pt modelId="{899060B7-6AE8-4389-9151-762B571C4FE7}" type="sibTrans" cxnId="{51ECF520-AA8B-4277-8139-276F87E70F25}">
      <dgm:prSet/>
      <dgm:spPr/>
      <dgm:t>
        <a:bodyPr/>
        <a:lstStyle/>
        <a:p>
          <a:endParaRPr lang="en-US"/>
        </a:p>
      </dgm:t>
    </dgm:pt>
    <dgm:pt modelId="{C99CE7C4-38D4-4EC7-A169-570EA11095A5}">
      <dgm:prSet/>
      <dgm:spPr>
        <a:solidFill>
          <a:schemeClr val="accent4">
            <a:lumMod val="20000"/>
            <a:lumOff val="80000"/>
            <a:alpha val="90000"/>
          </a:schemeClr>
        </a:solidFill>
      </dgm:spPr>
      <dgm:t>
        <a:bodyPr/>
        <a:lstStyle/>
        <a:p>
          <a:r>
            <a:rPr lang="en-US" dirty="0"/>
            <a:t>Dr. </a:t>
          </a:r>
          <a:r>
            <a:rPr lang="en-US" dirty="0" smtClean="0"/>
            <a:t>Graham and Dr</a:t>
          </a:r>
          <a:r>
            <a:rPr lang="en-US" dirty="0"/>
            <a:t>. </a:t>
          </a:r>
          <a:r>
            <a:rPr lang="en-US" dirty="0" smtClean="0"/>
            <a:t>Jason McLellan </a:t>
          </a:r>
          <a:r>
            <a:rPr lang="en-US" dirty="0"/>
            <a:t>solved way to modify RSV virus prefusion spike protein to allow for successful structure-based vaccine</a:t>
          </a:r>
        </a:p>
      </dgm:t>
    </dgm:pt>
    <dgm:pt modelId="{82600935-391E-46E8-8B73-19D158B9E703}" type="parTrans" cxnId="{C29374F1-77FE-4A0A-8D8D-D1ACB603655C}">
      <dgm:prSet/>
      <dgm:spPr/>
      <dgm:t>
        <a:bodyPr/>
        <a:lstStyle/>
        <a:p>
          <a:endParaRPr lang="en-US"/>
        </a:p>
      </dgm:t>
    </dgm:pt>
    <dgm:pt modelId="{D4A025AF-27E1-4C76-87FD-1C1DDBBE2A08}" type="sibTrans" cxnId="{C29374F1-77FE-4A0A-8D8D-D1ACB603655C}">
      <dgm:prSet/>
      <dgm:spPr/>
      <dgm:t>
        <a:bodyPr/>
        <a:lstStyle/>
        <a:p>
          <a:endParaRPr lang="en-US"/>
        </a:p>
      </dgm:t>
    </dgm:pt>
    <dgm:pt modelId="{5BF95717-B8D1-4890-AF67-D452AC35EC6B}">
      <dgm:prSet/>
      <dgm:spPr/>
      <dgm:t>
        <a:bodyPr/>
        <a:lstStyle/>
        <a:p>
          <a:pPr>
            <a:defRPr b="1"/>
          </a:pPr>
          <a:r>
            <a:rPr lang="en-US" dirty="0"/>
            <a:t>2017 </a:t>
          </a:r>
        </a:p>
      </dgm:t>
    </dgm:pt>
    <dgm:pt modelId="{905DA3D6-92ED-437F-B664-4C335B3C7173}" type="parTrans" cxnId="{DA2FB493-E0ED-4F9A-92CE-5C45069F1FFF}">
      <dgm:prSet/>
      <dgm:spPr/>
      <dgm:t>
        <a:bodyPr/>
        <a:lstStyle/>
        <a:p>
          <a:endParaRPr lang="en-US"/>
        </a:p>
      </dgm:t>
    </dgm:pt>
    <dgm:pt modelId="{B50BDFA6-CB15-4FCE-B91D-BAB1519828DB}" type="sibTrans" cxnId="{DA2FB493-E0ED-4F9A-92CE-5C45069F1FFF}">
      <dgm:prSet/>
      <dgm:spPr/>
      <dgm:t>
        <a:bodyPr/>
        <a:lstStyle/>
        <a:p>
          <a:endParaRPr lang="en-US"/>
        </a:p>
      </dgm:t>
    </dgm:pt>
    <dgm:pt modelId="{A1003E79-94B3-4432-9AEB-21EEC981B5BC}">
      <dgm:prSet/>
      <dgm:spPr>
        <a:solidFill>
          <a:schemeClr val="accent4">
            <a:lumMod val="20000"/>
            <a:lumOff val="80000"/>
            <a:alpha val="90000"/>
          </a:schemeClr>
        </a:solidFill>
      </dgm:spPr>
      <dgm:t>
        <a:bodyPr/>
        <a:lstStyle/>
        <a:p>
          <a:r>
            <a:rPr lang="en-US" dirty="0"/>
            <a:t>Dr. McLellan (UT Austin) and Dr. Andrew Ward (Scripps Research) figured out coronavirus prefusion spike structure</a:t>
          </a:r>
        </a:p>
      </dgm:t>
    </dgm:pt>
    <dgm:pt modelId="{0E9B7F63-EC70-41BE-8BC5-49563734C46A}" type="parTrans" cxnId="{9A488388-72D6-44FA-A96F-C03BB54D0F22}">
      <dgm:prSet/>
      <dgm:spPr/>
      <dgm:t>
        <a:bodyPr/>
        <a:lstStyle/>
        <a:p>
          <a:endParaRPr lang="en-US"/>
        </a:p>
      </dgm:t>
    </dgm:pt>
    <dgm:pt modelId="{61C335B8-159C-44B1-8C58-3EF075F1D7A2}" type="sibTrans" cxnId="{9A488388-72D6-44FA-A96F-C03BB54D0F22}">
      <dgm:prSet/>
      <dgm:spPr/>
      <dgm:t>
        <a:bodyPr/>
        <a:lstStyle/>
        <a:p>
          <a:endParaRPr lang="en-US"/>
        </a:p>
      </dgm:t>
    </dgm:pt>
    <dgm:pt modelId="{ABA6AABD-07D1-4C80-99C5-7851CF8293FA}">
      <dgm:prSet/>
      <dgm:spPr>
        <a:solidFill>
          <a:schemeClr val="accent4">
            <a:lumMod val="20000"/>
            <a:lumOff val="80000"/>
            <a:alpha val="90000"/>
          </a:schemeClr>
        </a:solidFill>
      </dgm:spPr>
      <dgm:t>
        <a:bodyPr/>
        <a:lstStyle/>
        <a:p>
          <a:r>
            <a:rPr lang="en-US" dirty="0">
              <a:latin typeface="+mn-lt"/>
            </a:rPr>
            <a:t>Dr. </a:t>
          </a:r>
          <a:r>
            <a:rPr lang="en-US" dirty="0" err="1">
              <a:latin typeface="+mn-lt"/>
            </a:rPr>
            <a:t>Karik</a:t>
          </a:r>
          <a:r>
            <a:rPr lang="en-US" dirty="0" err="1">
              <a:latin typeface="+mn-lt"/>
              <a:ea typeface="Tahoma" panose="020B0604030504040204" pitchFamily="34" charset="0"/>
              <a:cs typeface="Tahoma" panose="020B0604030504040204" pitchFamily="34" charset="0"/>
            </a:rPr>
            <a:t>ó</a:t>
          </a:r>
          <a:r>
            <a:rPr lang="en-US" dirty="0"/>
            <a:t> joins </a:t>
          </a:r>
          <a:r>
            <a:rPr lang="en-US" dirty="0" err="1"/>
            <a:t>BioNTech</a:t>
          </a:r>
          <a:r>
            <a:rPr lang="en-US" dirty="0"/>
            <a:t> to oversee mRNA research</a:t>
          </a:r>
        </a:p>
      </dgm:t>
    </dgm:pt>
    <dgm:pt modelId="{C89531B7-2999-4554-8013-A72BCA2AB8CA}" type="parTrans" cxnId="{5D1F292A-474E-47B4-AB36-43A5DC9B5400}">
      <dgm:prSet/>
      <dgm:spPr/>
      <dgm:t>
        <a:bodyPr/>
        <a:lstStyle/>
        <a:p>
          <a:endParaRPr lang="en-US"/>
        </a:p>
      </dgm:t>
    </dgm:pt>
    <dgm:pt modelId="{0E3A0843-9713-4945-819D-BF71C317F5D2}" type="sibTrans" cxnId="{5D1F292A-474E-47B4-AB36-43A5DC9B5400}">
      <dgm:prSet/>
      <dgm:spPr/>
      <dgm:t>
        <a:bodyPr/>
        <a:lstStyle/>
        <a:p>
          <a:endParaRPr lang="en-US"/>
        </a:p>
      </dgm:t>
    </dgm:pt>
    <dgm:pt modelId="{C8C17B39-F798-4B91-9E89-5508353196D3}">
      <dgm:prSet/>
      <dgm:spPr>
        <a:solidFill>
          <a:schemeClr val="accent4">
            <a:lumMod val="20000"/>
            <a:lumOff val="80000"/>
            <a:alpha val="90000"/>
          </a:schemeClr>
        </a:solidFill>
      </dgm:spPr>
      <dgm:t>
        <a:bodyPr/>
        <a:lstStyle/>
        <a:p>
          <a:r>
            <a:rPr lang="en-US" dirty="0"/>
            <a:t>Dr. Graham partners with </a:t>
          </a:r>
          <a:r>
            <a:rPr lang="en-US" dirty="0" err="1"/>
            <a:t>Moderna</a:t>
          </a:r>
          <a:r>
            <a:rPr lang="en-US" dirty="0"/>
            <a:t> for mRNA MERS vaccine</a:t>
          </a:r>
        </a:p>
      </dgm:t>
    </dgm:pt>
    <dgm:pt modelId="{CD35157A-C51D-41C9-86CB-E79995E7B37D}" type="parTrans" cxnId="{2920F272-33DE-4DF6-9CCE-22135AAF90DE}">
      <dgm:prSet/>
      <dgm:spPr/>
      <dgm:t>
        <a:bodyPr/>
        <a:lstStyle/>
        <a:p>
          <a:endParaRPr lang="en-US"/>
        </a:p>
      </dgm:t>
    </dgm:pt>
    <dgm:pt modelId="{A484783E-F1CF-4E65-AC3B-963529D0E7F6}" type="sibTrans" cxnId="{2920F272-33DE-4DF6-9CCE-22135AAF90DE}">
      <dgm:prSet/>
      <dgm:spPr/>
      <dgm:t>
        <a:bodyPr/>
        <a:lstStyle/>
        <a:p>
          <a:endParaRPr lang="en-US"/>
        </a:p>
      </dgm:t>
    </dgm:pt>
    <dgm:pt modelId="{4B7209A0-37BB-4932-9A76-36C0B9789D7A}">
      <dgm:prSet/>
      <dgm:spPr/>
      <dgm:t>
        <a:bodyPr/>
        <a:lstStyle/>
        <a:p>
          <a:pPr>
            <a:defRPr b="1"/>
          </a:pPr>
          <a:r>
            <a:rPr lang="en-US" dirty="0"/>
            <a:t>2000</a:t>
          </a:r>
        </a:p>
      </dgm:t>
    </dgm:pt>
    <dgm:pt modelId="{971E7D72-A59F-4644-AC87-6DFB5BF9925C}" type="parTrans" cxnId="{7B7F6A39-A3F0-4B8E-9A57-9856BC448075}">
      <dgm:prSet/>
      <dgm:spPr/>
      <dgm:t>
        <a:bodyPr/>
        <a:lstStyle/>
        <a:p>
          <a:endParaRPr lang="en-US"/>
        </a:p>
      </dgm:t>
    </dgm:pt>
    <dgm:pt modelId="{ADEC7DCF-187C-43B4-9811-D99FDED5964E}" type="sibTrans" cxnId="{7B7F6A39-A3F0-4B8E-9A57-9856BC448075}">
      <dgm:prSet/>
      <dgm:spPr/>
      <dgm:t>
        <a:bodyPr/>
        <a:lstStyle/>
        <a:p>
          <a:endParaRPr lang="en-US"/>
        </a:p>
      </dgm:t>
    </dgm:pt>
    <dgm:pt modelId="{640F27A7-E882-47C9-9472-A223C3895EBF}">
      <dgm:prSet/>
      <dgm:spPr>
        <a:solidFill>
          <a:schemeClr val="accent4">
            <a:lumMod val="20000"/>
            <a:lumOff val="80000"/>
            <a:alpha val="90000"/>
          </a:schemeClr>
        </a:solidFill>
      </dgm:spPr>
      <dgm:t>
        <a:bodyPr/>
        <a:lstStyle/>
        <a:p>
          <a:r>
            <a:rPr lang="en-US" dirty="0"/>
            <a:t>Dr. Barney Graham, head of Vanderbilt AIDS Vaccine </a:t>
          </a:r>
          <a:r>
            <a:rPr lang="en-US" dirty="0" err="1"/>
            <a:t>Evalution</a:t>
          </a:r>
          <a:r>
            <a:rPr lang="en-US" dirty="0"/>
            <a:t> Unit, recruited as one of founders of NIH Vaccine Research Center</a:t>
          </a:r>
        </a:p>
      </dgm:t>
    </dgm:pt>
    <dgm:pt modelId="{E85422B7-990E-47FF-AB5A-00B689DF909C}" type="parTrans" cxnId="{F9497696-BE2A-4DC1-A9C3-438A5D768CF2}">
      <dgm:prSet/>
      <dgm:spPr/>
      <dgm:t>
        <a:bodyPr/>
        <a:lstStyle/>
        <a:p>
          <a:endParaRPr lang="en-US"/>
        </a:p>
      </dgm:t>
    </dgm:pt>
    <dgm:pt modelId="{0668963E-3946-426C-A4A6-3907C46E709A}" type="sibTrans" cxnId="{F9497696-BE2A-4DC1-A9C3-438A5D768CF2}">
      <dgm:prSet/>
      <dgm:spPr/>
      <dgm:t>
        <a:bodyPr/>
        <a:lstStyle/>
        <a:p>
          <a:endParaRPr lang="en-US"/>
        </a:p>
      </dgm:t>
    </dgm:pt>
    <dgm:pt modelId="{677902B3-B490-474A-8182-2AAD6BAFD74A}">
      <dgm:prSet/>
      <dgm:spPr/>
      <dgm:t>
        <a:bodyPr/>
        <a:lstStyle/>
        <a:p>
          <a:pPr>
            <a:defRPr b="1"/>
          </a:pPr>
          <a:r>
            <a:rPr lang="en-US" dirty="0"/>
            <a:t>2014</a:t>
          </a:r>
        </a:p>
      </dgm:t>
    </dgm:pt>
    <dgm:pt modelId="{3DAC257B-AAA4-41DA-BBE4-1C8676199A6D}" type="parTrans" cxnId="{26C6051D-959B-40FB-BFF3-371C08D725F1}">
      <dgm:prSet/>
      <dgm:spPr/>
      <dgm:t>
        <a:bodyPr/>
        <a:lstStyle/>
        <a:p>
          <a:endParaRPr lang="en-US"/>
        </a:p>
      </dgm:t>
    </dgm:pt>
    <dgm:pt modelId="{96889766-0630-43CF-9161-8F7868209668}" type="sibTrans" cxnId="{26C6051D-959B-40FB-BFF3-371C08D725F1}">
      <dgm:prSet/>
      <dgm:spPr/>
      <dgm:t>
        <a:bodyPr/>
        <a:lstStyle/>
        <a:p>
          <a:endParaRPr lang="en-US"/>
        </a:p>
      </dgm:t>
    </dgm:pt>
    <dgm:pt modelId="{FE4D3F3C-9BC9-4ABC-B35A-D76B653F544D}">
      <dgm:prSet/>
      <dgm:spPr>
        <a:solidFill>
          <a:schemeClr val="accent4">
            <a:lumMod val="20000"/>
            <a:lumOff val="80000"/>
            <a:alpha val="90000"/>
          </a:schemeClr>
        </a:solidFill>
      </dgm:spPr>
      <dgm:t>
        <a:bodyPr/>
        <a:lstStyle/>
        <a:p>
          <a:r>
            <a:rPr lang="en-US" dirty="0"/>
            <a:t>Dr. Kizzmekia Corbett appointed to NIH Vaccine Research Center after years of working on viruses and vaccines</a:t>
          </a:r>
        </a:p>
      </dgm:t>
    </dgm:pt>
    <dgm:pt modelId="{95E7B3EF-2686-4445-8E5D-130AD9BE29EB}" type="parTrans" cxnId="{0008270B-2D39-4204-BD55-E9A89386D06F}">
      <dgm:prSet/>
      <dgm:spPr/>
      <dgm:t>
        <a:bodyPr/>
        <a:lstStyle/>
        <a:p>
          <a:endParaRPr lang="en-US"/>
        </a:p>
      </dgm:t>
    </dgm:pt>
    <dgm:pt modelId="{B2ECB7B5-CCC0-4053-BEF4-8DE60136228C}" type="sibTrans" cxnId="{0008270B-2D39-4204-BD55-E9A89386D06F}">
      <dgm:prSet/>
      <dgm:spPr/>
      <dgm:t>
        <a:bodyPr/>
        <a:lstStyle/>
        <a:p>
          <a:endParaRPr lang="en-US"/>
        </a:p>
      </dgm:t>
    </dgm:pt>
    <dgm:pt modelId="{989F1E73-0510-4A06-90A5-76178F3DDF54}">
      <dgm:prSet/>
      <dgm:spPr/>
      <dgm:t>
        <a:bodyPr/>
        <a:lstStyle/>
        <a:p>
          <a:pPr>
            <a:defRPr b="1"/>
          </a:pPr>
          <a:r>
            <a:rPr lang="en-US" dirty="0"/>
            <a:t>2005</a:t>
          </a:r>
        </a:p>
      </dgm:t>
    </dgm:pt>
    <dgm:pt modelId="{CF119E07-9FC6-493E-86C1-A03ED1C51CC3}" type="parTrans" cxnId="{78EEA3FE-0F2C-40F4-9D93-156FD2923331}">
      <dgm:prSet/>
      <dgm:spPr/>
      <dgm:t>
        <a:bodyPr/>
        <a:lstStyle/>
        <a:p>
          <a:endParaRPr lang="en-US"/>
        </a:p>
      </dgm:t>
    </dgm:pt>
    <dgm:pt modelId="{0D3B0283-6033-4A65-B3A3-0FB0E7B0AE24}" type="sibTrans" cxnId="{78EEA3FE-0F2C-40F4-9D93-156FD2923331}">
      <dgm:prSet/>
      <dgm:spPr/>
      <dgm:t>
        <a:bodyPr/>
        <a:lstStyle/>
        <a:p>
          <a:endParaRPr lang="en-US"/>
        </a:p>
      </dgm:t>
    </dgm:pt>
    <dgm:pt modelId="{B35CFC25-D482-4DC0-8348-DC082F399142}">
      <dgm:prSet/>
      <dgm:spPr>
        <a:solidFill>
          <a:schemeClr val="accent4">
            <a:lumMod val="20000"/>
            <a:lumOff val="80000"/>
            <a:alpha val="90000"/>
          </a:schemeClr>
        </a:solidFill>
      </dgm:spPr>
      <dgm:t>
        <a:bodyPr/>
        <a:lstStyle/>
        <a:p>
          <a:r>
            <a:rPr lang="en-US" dirty="0"/>
            <a:t>Dr. </a:t>
          </a:r>
          <a:r>
            <a:rPr lang="en-US" dirty="0" err="1"/>
            <a:t>Karik</a:t>
          </a:r>
          <a:r>
            <a:rPr lang="en-US" dirty="0" err="1">
              <a:latin typeface="+mn-lt"/>
              <a:ea typeface="Tahoma" panose="020B0604030504040204" pitchFamily="34" charset="0"/>
              <a:cs typeface="Tahoma" panose="020B0604030504040204" pitchFamily="34" charset="0"/>
            </a:rPr>
            <a:t>ó</a:t>
          </a:r>
          <a:r>
            <a:rPr lang="en-US" dirty="0"/>
            <a:t> and Dr. Drew Weissman created successful synthetic mRNA delivery system</a:t>
          </a:r>
        </a:p>
      </dgm:t>
    </dgm:pt>
    <dgm:pt modelId="{3B84C4D0-5E07-4D10-9519-19AD26652D50}" type="parTrans" cxnId="{214D8630-CE97-49EE-A68F-815B01108F1B}">
      <dgm:prSet/>
      <dgm:spPr/>
      <dgm:t>
        <a:bodyPr/>
        <a:lstStyle/>
        <a:p>
          <a:endParaRPr lang="en-US"/>
        </a:p>
      </dgm:t>
    </dgm:pt>
    <dgm:pt modelId="{9B6BB0FB-6874-43EC-A806-F48B57958340}" type="sibTrans" cxnId="{214D8630-CE97-49EE-A68F-815B01108F1B}">
      <dgm:prSet/>
      <dgm:spPr/>
      <dgm:t>
        <a:bodyPr/>
        <a:lstStyle/>
        <a:p>
          <a:endParaRPr lang="en-US"/>
        </a:p>
      </dgm:t>
    </dgm:pt>
    <dgm:pt modelId="{B2B98BC7-66CC-46F6-B8AD-6A38FCB8D3D0}" type="pres">
      <dgm:prSet presAssocID="{8F3BB4EB-52B4-4DD9-B0EC-1235BFE28210}" presName="root" presStyleCnt="0">
        <dgm:presLayoutVars>
          <dgm:chMax/>
          <dgm:chPref/>
          <dgm:animLvl val="lvl"/>
        </dgm:presLayoutVars>
      </dgm:prSet>
      <dgm:spPr/>
      <dgm:t>
        <a:bodyPr/>
        <a:lstStyle/>
        <a:p>
          <a:endParaRPr lang="en-US"/>
        </a:p>
      </dgm:t>
    </dgm:pt>
    <dgm:pt modelId="{5EE154F4-036F-47C8-8C57-B0B140D2AEE7}" type="pres">
      <dgm:prSet presAssocID="{8F3BB4EB-52B4-4DD9-B0EC-1235BFE28210}" presName="divider" presStyleLbl="node1" presStyleIdx="0" presStyleCnt="1"/>
      <dgm:spPr/>
    </dgm:pt>
    <dgm:pt modelId="{515D4B3F-F8E5-4AF6-8F63-3D6FEC699526}" type="pres">
      <dgm:prSet presAssocID="{8F3BB4EB-52B4-4DD9-B0EC-1235BFE28210}" presName="nodes" presStyleCnt="0">
        <dgm:presLayoutVars>
          <dgm:chMax/>
          <dgm:chPref/>
          <dgm:animLvl val="lvl"/>
        </dgm:presLayoutVars>
      </dgm:prSet>
      <dgm:spPr/>
    </dgm:pt>
    <dgm:pt modelId="{497F9BFB-BBA2-4738-8A10-EBF617B62C3A}" type="pres">
      <dgm:prSet presAssocID="{D240F4FA-D4E6-4598-A34A-CA357B7BB427}" presName="composite" presStyleCnt="0"/>
      <dgm:spPr/>
    </dgm:pt>
    <dgm:pt modelId="{18950774-342E-4469-B978-A5E802B744B5}" type="pres">
      <dgm:prSet presAssocID="{D240F4FA-D4E6-4598-A34A-CA357B7BB427}" presName="L1TextContainer" presStyleLbl="revTx" presStyleIdx="0" presStyleCnt="9">
        <dgm:presLayoutVars>
          <dgm:chMax val="1"/>
          <dgm:chPref val="1"/>
          <dgm:bulletEnabled val="1"/>
        </dgm:presLayoutVars>
      </dgm:prSet>
      <dgm:spPr/>
      <dgm:t>
        <a:bodyPr/>
        <a:lstStyle/>
        <a:p>
          <a:endParaRPr lang="en-US"/>
        </a:p>
      </dgm:t>
    </dgm:pt>
    <dgm:pt modelId="{C42FF1EA-92B4-49C9-B598-8D2E4E1849CB}" type="pres">
      <dgm:prSet presAssocID="{D240F4FA-D4E6-4598-A34A-CA357B7BB427}" presName="L2TextContainerWrapper" presStyleCnt="0">
        <dgm:presLayoutVars>
          <dgm:chMax val="0"/>
          <dgm:chPref val="0"/>
          <dgm:bulletEnabled val="1"/>
        </dgm:presLayoutVars>
      </dgm:prSet>
      <dgm:spPr/>
    </dgm:pt>
    <dgm:pt modelId="{A4843D92-1E50-4CC8-AC17-A6E8B4C84F66}" type="pres">
      <dgm:prSet presAssocID="{D240F4FA-D4E6-4598-A34A-CA357B7BB427}" presName="L2TextContainer" presStyleLbl="bgAccFollowNode1" presStyleIdx="0" presStyleCnt="9"/>
      <dgm:spPr/>
      <dgm:t>
        <a:bodyPr/>
        <a:lstStyle/>
        <a:p>
          <a:endParaRPr lang="en-US"/>
        </a:p>
      </dgm:t>
    </dgm:pt>
    <dgm:pt modelId="{A3BA3FC5-8A72-4D53-8FDD-1532F0215CE7}" type="pres">
      <dgm:prSet presAssocID="{D240F4FA-D4E6-4598-A34A-CA357B7BB427}" presName="FlexibleEmptyPlaceHolder" presStyleCnt="0"/>
      <dgm:spPr/>
    </dgm:pt>
    <dgm:pt modelId="{869A4CCB-51BE-4CBD-9D74-29D2B4A0597B}" type="pres">
      <dgm:prSet presAssocID="{D240F4FA-D4E6-4598-A34A-CA357B7BB427}" presName="ConnectLine" presStyleLbl="alignNode1" presStyleIdx="0"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3BDB13EA-06F2-4119-943E-DA99C7C5CD40}" type="pres">
      <dgm:prSet presAssocID="{D240F4FA-D4E6-4598-A34A-CA357B7BB427}" presName="ConnectorPoint" presStyleLbl="fgAcc1" presStyleIdx="0" presStyleCnt="9"/>
      <dgm:spPr>
        <a:solidFill>
          <a:schemeClr val="lt1">
            <a:alpha val="90000"/>
            <a:hueOff val="0"/>
            <a:satOff val="0"/>
            <a:lumOff val="0"/>
            <a:alphaOff val="0"/>
          </a:schemeClr>
        </a:solidFill>
        <a:ln w="12700" cap="flat" cmpd="sng" algn="ctr">
          <a:noFill/>
          <a:prstDash val="solid"/>
          <a:miter lim="800000"/>
        </a:ln>
        <a:effectLst/>
      </dgm:spPr>
    </dgm:pt>
    <dgm:pt modelId="{6BC85B5F-1595-4F29-B519-EFAB8A1BAA9B}" type="pres">
      <dgm:prSet presAssocID="{D240F4FA-D4E6-4598-A34A-CA357B7BB427}" presName="EmptyPlaceHolder" presStyleCnt="0"/>
      <dgm:spPr/>
    </dgm:pt>
    <dgm:pt modelId="{48892395-DC26-46EB-AE77-A2AF99006E3C}" type="pres">
      <dgm:prSet presAssocID="{FEEAC088-C553-4EC0-A5A8-02BED53C0AE9}" presName="spaceBetweenRectangles" presStyleCnt="0"/>
      <dgm:spPr/>
    </dgm:pt>
    <dgm:pt modelId="{89AA4785-A633-4BB1-A251-FFF422E41085}" type="pres">
      <dgm:prSet presAssocID="{4B7209A0-37BB-4932-9A76-36C0B9789D7A}" presName="composite" presStyleCnt="0"/>
      <dgm:spPr/>
    </dgm:pt>
    <dgm:pt modelId="{D63F585E-3288-40E5-89C5-AD9F7F5AA977}" type="pres">
      <dgm:prSet presAssocID="{4B7209A0-37BB-4932-9A76-36C0B9789D7A}" presName="L1TextContainer" presStyleLbl="revTx" presStyleIdx="1" presStyleCnt="9">
        <dgm:presLayoutVars>
          <dgm:chMax val="1"/>
          <dgm:chPref val="1"/>
          <dgm:bulletEnabled val="1"/>
        </dgm:presLayoutVars>
      </dgm:prSet>
      <dgm:spPr/>
      <dgm:t>
        <a:bodyPr/>
        <a:lstStyle/>
        <a:p>
          <a:endParaRPr lang="en-US"/>
        </a:p>
      </dgm:t>
    </dgm:pt>
    <dgm:pt modelId="{E90E5EB9-D934-4F7C-8BC0-DF9ADF9096BC}" type="pres">
      <dgm:prSet presAssocID="{4B7209A0-37BB-4932-9A76-36C0B9789D7A}" presName="L2TextContainerWrapper" presStyleCnt="0">
        <dgm:presLayoutVars>
          <dgm:chMax val="0"/>
          <dgm:chPref val="0"/>
          <dgm:bulletEnabled val="1"/>
        </dgm:presLayoutVars>
      </dgm:prSet>
      <dgm:spPr/>
    </dgm:pt>
    <dgm:pt modelId="{57D418B8-26E5-43F0-94F2-5A784878B4A4}" type="pres">
      <dgm:prSet presAssocID="{4B7209A0-37BB-4932-9A76-36C0B9789D7A}" presName="L2TextContainer" presStyleLbl="bgAccFollowNode1" presStyleIdx="1" presStyleCnt="9"/>
      <dgm:spPr/>
      <dgm:t>
        <a:bodyPr/>
        <a:lstStyle/>
        <a:p>
          <a:endParaRPr lang="en-US"/>
        </a:p>
      </dgm:t>
    </dgm:pt>
    <dgm:pt modelId="{5030C623-7185-4E8C-99A6-9B11BDA8A140}" type="pres">
      <dgm:prSet presAssocID="{4B7209A0-37BB-4932-9A76-36C0B9789D7A}" presName="FlexibleEmptyPlaceHolder" presStyleCnt="0"/>
      <dgm:spPr/>
    </dgm:pt>
    <dgm:pt modelId="{44ADB202-4AF4-4F1D-A49C-E239FDD08273}" type="pres">
      <dgm:prSet presAssocID="{4B7209A0-37BB-4932-9A76-36C0B9789D7A}" presName="ConnectLine" presStyleLbl="alignNode1" presStyleIdx="1" presStyleCnt="9"/>
      <dgm:spPr>
        <a:solidFill>
          <a:schemeClr val="accent2">
            <a:hueOff val="-147041"/>
            <a:satOff val="166"/>
            <a:lumOff val="392"/>
            <a:alphaOff val="0"/>
          </a:schemeClr>
        </a:solidFill>
        <a:ln w="6350" cap="flat" cmpd="sng" algn="ctr">
          <a:solidFill>
            <a:schemeClr val="accent2">
              <a:hueOff val="-147041"/>
              <a:satOff val="166"/>
              <a:lumOff val="392"/>
              <a:alphaOff val="0"/>
            </a:schemeClr>
          </a:solidFill>
          <a:prstDash val="dash"/>
          <a:miter lim="800000"/>
        </a:ln>
        <a:effectLst/>
      </dgm:spPr>
    </dgm:pt>
    <dgm:pt modelId="{36C45AEB-4D44-412F-A483-E28BACA394ED}" type="pres">
      <dgm:prSet presAssocID="{4B7209A0-37BB-4932-9A76-36C0B9789D7A}" presName="ConnectorPoint"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196FF2DF-BE78-4B25-8F52-1BB9A4C1492A}" type="pres">
      <dgm:prSet presAssocID="{4B7209A0-37BB-4932-9A76-36C0B9789D7A}" presName="EmptyPlaceHolder" presStyleCnt="0"/>
      <dgm:spPr/>
    </dgm:pt>
    <dgm:pt modelId="{9B97A996-0616-4F7F-86C7-9BBED6D6E100}" type="pres">
      <dgm:prSet presAssocID="{ADEC7DCF-187C-43B4-9811-D99FDED5964E}" presName="spaceBetweenRectangles" presStyleCnt="0"/>
      <dgm:spPr/>
    </dgm:pt>
    <dgm:pt modelId="{7187ABAE-6ECC-4A97-BFA0-BE5C9D0F730A}" type="pres">
      <dgm:prSet presAssocID="{6DA5B42E-5809-472A-A2B1-30F22316C939}" presName="composite" presStyleCnt="0"/>
      <dgm:spPr/>
    </dgm:pt>
    <dgm:pt modelId="{7360DCB2-5F16-4C7D-878A-4DBD4371E627}" type="pres">
      <dgm:prSet presAssocID="{6DA5B42E-5809-472A-A2B1-30F22316C939}" presName="L1TextContainer" presStyleLbl="revTx" presStyleIdx="2" presStyleCnt="9">
        <dgm:presLayoutVars>
          <dgm:chMax val="1"/>
          <dgm:chPref val="1"/>
          <dgm:bulletEnabled val="1"/>
        </dgm:presLayoutVars>
      </dgm:prSet>
      <dgm:spPr/>
      <dgm:t>
        <a:bodyPr/>
        <a:lstStyle/>
        <a:p>
          <a:endParaRPr lang="en-US"/>
        </a:p>
      </dgm:t>
    </dgm:pt>
    <dgm:pt modelId="{D7F1A2D4-ADED-40CB-A913-16265BC62B47}" type="pres">
      <dgm:prSet presAssocID="{6DA5B42E-5809-472A-A2B1-30F22316C939}" presName="L2TextContainerWrapper" presStyleCnt="0">
        <dgm:presLayoutVars>
          <dgm:chMax val="0"/>
          <dgm:chPref val="0"/>
          <dgm:bulletEnabled val="1"/>
        </dgm:presLayoutVars>
      </dgm:prSet>
      <dgm:spPr/>
    </dgm:pt>
    <dgm:pt modelId="{64EF4735-4A37-4AD5-B5C0-CB4F7325D6A5}" type="pres">
      <dgm:prSet presAssocID="{6DA5B42E-5809-472A-A2B1-30F22316C939}" presName="L2TextContainer" presStyleLbl="bgAccFollowNode1" presStyleIdx="2" presStyleCnt="9"/>
      <dgm:spPr/>
      <dgm:t>
        <a:bodyPr/>
        <a:lstStyle/>
        <a:p>
          <a:endParaRPr lang="en-US"/>
        </a:p>
      </dgm:t>
    </dgm:pt>
    <dgm:pt modelId="{85A7058B-DB9A-468E-9A10-F6C98E159DA4}" type="pres">
      <dgm:prSet presAssocID="{6DA5B42E-5809-472A-A2B1-30F22316C939}" presName="FlexibleEmptyPlaceHolder" presStyleCnt="0"/>
      <dgm:spPr/>
    </dgm:pt>
    <dgm:pt modelId="{1F53C992-9DC3-4C06-A078-E847A4D029E2}" type="pres">
      <dgm:prSet presAssocID="{6DA5B42E-5809-472A-A2B1-30F22316C939}" presName="ConnectLine" presStyleLbl="alignNode1" presStyleIdx="2" presStyleCnt="9"/>
      <dgm:spPr>
        <a:solidFill>
          <a:schemeClr val="accent2">
            <a:hueOff val="-189053"/>
            <a:satOff val="213"/>
            <a:lumOff val="504"/>
            <a:alphaOff val="0"/>
          </a:schemeClr>
        </a:solidFill>
        <a:ln w="6350" cap="flat" cmpd="sng" algn="ctr">
          <a:solidFill>
            <a:schemeClr val="accent2">
              <a:hueOff val="-189053"/>
              <a:satOff val="213"/>
              <a:lumOff val="504"/>
              <a:alphaOff val="0"/>
            </a:schemeClr>
          </a:solidFill>
          <a:prstDash val="dash"/>
          <a:miter lim="800000"/>
        </a:ln>
        <a:effectLst/>
      </dgm:spPr>
    </dgm:pt>
    <dgm:pt modelId="{AA28ADB4-D72A-48BA-8F4A-A2FCE97BB87F}" type="pres">
      <dgm:prSet presAssocID="{6DA5B42E-5809-472A-A2B1-30F22316C939}" presName="ConnectorPoint"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4163E8EA-2C01-4F61-8DF8-A9194DFAB81D}" type="pres">
      <dgm:prSet presAssocID="{6DA5B42E-5809-472A-A2B1-30F22316C939}" presName="EmptyPlaceHolder" presStyleCnt="0"/>
      <dgm:spPr/>
    </dgm:pt>
    <dgm:pt modelId="{41394E5D-FD3F-401D-91FD-030C2D685481}" type="pres">
      <dgm:prSet presAssocID="{ACEEE39C-15F2-4804-945D-912491B219B9}" presName="spaceBetweenRectangles" presStyleCnt="0"/>
      <dgm:spPr/>
    </dgm:pt>
    <dgm:pt modelId="{B6BFA2B9-0311-4E85-8AED-FF8055917225}" type="pres">
      <dgm:prSet presAssocID="{989F1E73-0510-4A06-90A5-76178F3DDF54}" presName="composite" presStyleCnt="0"/>
      <dgm:spPr/>
    </dgm:pt>
    <dgm:pt modelId="{C686C0DD-ABF9-46A8-B884-F54FBDF3F32A}" type="pres">
      <dgm:prSet presAssocID="{989F1E73-0510-4A06-90A5-76178F3DDF54}" presName="L1TextContainer" presStyleLbl="revTx" presStyleIdx="3" presStyleCnt="9">
        <dgm:presLayoutVars>
          <dgm:chMax val="1"/>
          <dgm:chPref val="1"/>
          <dgm:bulletEnabled val="1"/>
        </dgm:presLayoutVars>
      </dgm:prSet>
      <dgm:spPr/>
      <dgm:t>
        <a:bodyPr/>
        <a:lstStyle/>
        <a:p>
          <a:endParaRPr lang="en-US"/>
        </a:p>
      </dgm:t>
    </dgm:pt>
    <dgm:pt modelId="{CFD7453A-1F58-44CD-9D8E-4ED3C0CD6E3C}" type="pres">
      <dgm:prSet presAssocID="{989F1E73-0510-4A06-90A5-76178F3DDF54}" presName="L2TextContainerWrapper" presStyleCnt="0">
        <dgm:presLayoutVars>
          <dgm:chMax val="0"/>
          <dgm:chPref val="0"/>
          <dgm:bulletEnabled val="1"/>
        </dgm:presLayoutVars>
      </dgm:prSet>
      <dgm:spPr/>
    </dgm:pt>
    <dgm:pt modelId="{504A9940-2F3B-4A7C-8558-4CCF7F36BF75}" type="pres">
      <dgm:prSet presAssocID="{989F1E73-0510-4A06-90A5-76178F3DDF54}" presName="L2TextContainer" presStyleLbl="bgAccFollowNode1" presStyleIdx="3" presStyleCnt="9"/>
      <dgm:spPr/>
      <dgm:t>
        <a:bodyPr/>
        <a:lstStyle/>
        <a:p>
          <a:endParaRPr lang="en-US"/>
        </a:p>
      </dgm:t>
    </dgm:pt>
    <dgm:pt modelId="{2C61D219-058E-4D01-B0F0-E6B0321C8511}" type="pres">
      <dgm:prSet presAssocID="{989F1E73-0510-4A06-90A5-76178F3DDF54}" presName="FlexibleEmptyPlaceHolder" presStyleCnt="0"/>
      <dgm:spPr/>
    </dgm:pt>
    <dgm:pt modelId="{48BA3AAA-F5F5-4AAD-8BAD-B9A7F75E3B10}" type="pres">
      <dgm:prSet presAssocID="{989F1E73-0510-4A06-90A5-76178F3DDF54}" presName="ConnectLine" presStyleLbl="alignNode1" presStyleIdx="3" presStyleCnt="9"/>
      <dgm:spPr>
        <a:solidFill>
          <a:schemeClr val="accent2">
            <a:hueOff val="-441124"/>
            <a:satOff val="497"/>
            <a:lumOff val="1177"/>
            <a:alphaOff val="0"/>
          </a:schemeClr>
        </a:solidFill>
        <a:ln w="6350" cap="flat" cmpd="sng" algn="ctr">
          <a:solidFill>
            <a:schemeClr val="accent2">
              <a:hueOff val="-441124"/>
              <a:satOff val="497"/>
              <a:lumOff val="1177"/>
              <a:alphaOff val="0"/>
            </a:schemeClr>
          </a:solidFill>
          <a:prstDash val="dash"/>
          <a:miter lim="800000"/>
        </a:ln>
        <a:effectLst/>
      </dgm:spPr>
    </dgm:pt>
    <dgm:pt modelId="{F107F432-5258-4BEE-A9A6-0573F45B439A}" type="pres">
      <dgm:prSet presAssocID="{989F1E73-0510-4A06-90A5-76178F3DDF54}" presName="ConnectorPoint"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35EAFB44-7CDB-40DA-AF09-4AEB4D1B6BF0}" type="pres">
      <dgm:prSet presAssocID="{989F1E73-0510-4A06-90A5-76178F3DDF54}" presName="EmptyPlaceHolder" presStyleCnt="0"/>
      <dgm:spPr/>
    </dgm:pt>
    <dgm:pt modelId="{C6849E6F-3E6F-4F1C-8218-C16296B0A679}" type="pres">
      <dgm:prSet presAssocID="{0D3B0283-6033-4A65-B3A3-0FB0E7B0AE24}" presName="spaceBetweenRectangles" presStyleCnt="0"/>
      <dgm:spPr/>
    </dgm:pt>
    <dgm:pt modelId="{A720D15A-2568-469B-A6A4-9C6B64C452E7}" type="pres">
      <dgm:prSet presAssocID="{D4461209-DB24-4DF9-992A-BA7C7400D9BF}" presName="composite" presStyleCnt="0"/>
      <dgm:spPr/>
    </dgm:pt>
    <dgm:pt modelId="{5FC8A3AD-5539-4FDD-BA3E-871D2666E6C8}" type="pres">
      <dgm:prSet presAssocID="{D4461209-DB24-4DF9-992A-BA7C7400D9BF}" presName="L1TextContainer" presStyleLbl="revTx" presStyleIdx="4" presStyleCnt="9">
        <dgm:presLayoutVars>
          <dgm:chMax val="1"/>
          <dgm:chPref val="1"/>
          <dgm:bulletEnabled val="1"/>
        </dgm:presLayoutVars>
      </dgm:prSet>
      <dgm:spPr/>
      <dgm:t>
        <a:bodyPr/>
        <a:lstStyle/>
        <a:p>
          <a:endParaRPr lang="en-US"/>
        </a:p>
      </dgm:t>
    </dgm:pt>
    <dgm:pt modelId="{5985A0FE-CB2F-4E26-B7B7-2A30E546D1E1}" type="pres">
      <dgm:prSet presAssocID="{D4461209-DB24-4DF9-992A-BA7C7400D9BF}" presName="L2TextContainerWrapper" presStyleCnt="0">
        <dgm:presLayoutVars>
          <dgm:chMax val="0"/>
          <dgm:chPref val="0"/>
          <dgm:bulletEnabled val="1"/>
        </dgm:presLayoutVars>
      </dgm:prSet>
      <dgm:spPr/>
    </dgm:pt>
    <dgm:pt modelId="{506F35ED-994F-4CB9-843D-20F16ABEF5A0}" type="pres">
      <dgm:prSet presAssocID="{D4461209-DB24-4DF9-992A-BA7C7400D9BF}" presName="L2TextContainer" presStyleLbl="bgAccFollowNode1" presStyleIdx="4" presStyleCnt="9"/>
      <dgm:spPr/>
      <dgm:t>
        <a:bodyPr/>
        <a:lstStyle/>
        <a:p>
          <a:endParaRPr lang="en-US"/>
        </a:p>
      </dgm:t>
    </dgm:pt>
    <dgm:pt modelId="{1481FB53-429A-4862-B08F-DF1623C8CE84}" type="pres">
      <dgm:prSet presAssocID="{D4461209-DB24-4DF9-992A-BA7C7400D9BF}" presName="FlexibleEmptyPlaceHolder" presStyleCnt="0"/>
      <dgm:spPr/>
    </dgm:pt>
    <dgm:pt modelId="{4FAB611E-F961-44A8-B16F-B8786B3E4F6D}" type="pres">
      <dgm:prSet presAssocID="{D4461209-DB24-4DF9-992A-BA7C7400D9BF}" presName="ConnectLine" presStyleLbl="alignNode1" presStyleIdx="4" presStyleCnt="9"/>
      <dgm:spPr>
        <a:solidFill>
          <a:schemeClr val="accent2">
            <a:hueOff val="-567160"/>
            <a:satOff val="639"/>
            <a:lumOff val="1513"/>
            <a:alphaOff val="0"/>
          </a:schemeClr>
        </a:solidFill>
        <a:ln w="6350" cap="flat" cmpd="sng" algn="ctr">
          <a:solidFill>
            <a:schemeClr val="accent2">
              <a:hueOff val="-567160"/>
              <a:satOff val="639"/>
              <a:lumOff val="1513"/>
              <a:alphaOff val="0"/>
            </a:schemeClr>
          </a:solidFill>
          <a:prstDash val="dash"/>
          <a:miter lim="800000"/>
        </a:ln>
        <a:effectLst/>
      </dgm:spPr>
    </dgm:pt>
    <dgm:pt modelId="{3FCDA207-A0C8-455E-9A9F-BC189C0EF2C3}" type="pres">
      <dgm:prSet presAssocID="{D4461209-DB24-4DF9-992A-BA7C7400D9BF}" presName="ConnectorPoint"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A1A6F349-9BD3-4F13-B543-B72E0EE573BC}" type="pres">
      <dgm:prSet presAssocID="{D4461209-DB24-4DF9-992A-BA7C7400D9BF}" presName="EmptyPlaceHolder" presStyleCnt="0"/>
      <dgm:spPr/>
    </dgm:pt>
    <dgm:pt modelId="{CCADFACA-722D-4E99-94F4-5EC00B53A234}" type="pres">
      <dgm:prSet presAssocID="{C46983AD-AD91-41B9-A894-649AEFBEE4DB}" presName="spaceBetweenRectangles" presStyleCnt="0"/>
      <dgm:spPr/>
    </dgm:pt>
    <dgm:pt modelId="{AB00D6C7-9EC1-4EC4-84A7-307FBDB713C5}" type="pres">
      <dgm:prSet presAssocID="{079EB28D-4E35-40F7-813A-7B8713127256}" presName="composite" presStyleCnt="0"/>
      <dgm:spPr/>
    </dgm:pt>
    <dgm:pt modelId="{27B6251C-B03F-4F09-913A-D216E49E9B4E}" type="pres">
      <dgm:prSet presAssocID="{079EB28D-4E35-40F7-813A-7B8713127256}" presName="L1TextContainer" presStyleLbl="revTx" presStyleIdx="5" presStyleCnt="9">
        <dgm:presLayoutVars>
          <dgm:chMax val="1"/>
          <dgm:chPref val="1"/>
          <dgm:bulletEnabled val="1"/>
        </dgm:presLayoutVars>
      </dgm:prSet>
      <dgm:spPr/>
      <dgm:t>
        <a:bodyPr/>
        <a:lstStyle/>
        <a:p>
          <a:endParaRPr lang="en-US"/>
        </a:p>
      </dgm:t>
    </dgm:pt>
    <dgm:pt modelId="{03CAD46B-3409-4A10-9FDF-53D7618D3821}" type="pres">
      <dgm:prSet presAssocID="{079EB28D-4E35-40F7-813A-7B8713127256}" presName="L2TextContainerWrapper" presStyleCnt="0">
        <dgm:presLayoutVars>
          <dgm:chMax val="0"/>
          <dgm:chPref val="0"/>
          <dgm:bulletEnabled val="1"/>
        </dgm:presLayoutVars>
      </dgm:prSet>
      <dgm:spPr/>
    </dgm:pt>
    <dgm:pt modelId="{C591756D-D500-4740-89D4-F72FADA4ABF4}" type="pres">
      <dgm:prSet presAssocID="{079EB28D-4E35-40F7-813A-7B8713127256}" presName="L2TextContainer" presStyleLbl="bgAccFollowNode1" presStyleIdx="5" presStyleCnt="9"/>
      <dgm:spPr/>
      <dgm:t>
        <a:bodyPr/>
        <a:lstStyle/>
        <a:p>
          <a:endParaRPr lang="en-US"/>
        </a:p>
      </dgm:t>
    </dgm:pt>
    <dgm:pt modelId="{A70670FA-AC8A-4D1F-AA54-11FFD86A572E}" type="pres">
      <dgm:prSet presAssocID="{079EB28D-4E35-40F7-813A-7B8713127256}" presName="FlexibleEmptyPlaceHolder" presStyleCnt="0"/>
      <dgm:spPr/>
    </dgm:pt>
    <dgm:pt modelId="{FA2D14BD-4FCD-43E8-8FD9-99D780B393A3}" type="pres">
      <dgm:prSet presAssocID="{079EB28D-4E35-40F7-813A-7B8713127256}" presName="ConnectLine" presStyleLbl="alignNode1" presStyleIdx="5" presStyleCnt="9"/>
      <dgm:spPr>
        <a:solidFill>
          <a:schemeClr val="accent2">
            <a:hueOff val="-756213"/>
            <a:satOff val="853"/>
            <a:lumOff val="2017"/>
            <a:alphaOff val="0"/>
          </a:schemeClr>
        </a:solidFill>
        <a:ln w="6350" cap="flat" cmpd="sng" algn="ctr">
          <a:solidFill>
            <a:schemeClr val="accent2">
              <a:hueOff val="-756213"/>
              <a:satOff val="853"/>
              <a:lumOff val="2017"/>
              <a:alphaOff val="0"/>
            </a:schemeClr>
          </a:solidFill>
          <a:prstDash val="dash"/>
          <a:miter lim="800000"/>
        </a:ln>
        <a:effectLst/>
      </dgm:spPr>
    </dgm:pt>
    <dgm:pt modelId="{FC0533B9-F293-4276-9345-74A5656DCC19}" type="pres">
      <dgm:prSet presAssocID="{079EB28D-4E35-40F7-813A-7B8713127256}" presName="ConnectorPoint"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C7709907-6E1A-420C-A562-825C4A1D3618}" type="pres">
      <dgm:prSet presAssocID="{079EB28D-4E35-40F7-813A-7B8713127256}" presName="EmptyPlaceHolder" presStyleCnt="0"/>
      <dgm:spPr/>
    </dgm:pt>
    <dgm:pt modelId="{0C613C36-06E6-41FE-8B03-EE772E4CED2D}" type="pres">
      <dgm:prSet presAssocID="{70152B70-3311-4970-BDD7-7242EE45EAED}" presName="spaceBetweenRectangles" presStyleCnt="0"/>
      <dgm:spPr/>
    </dgm:pt>
    <dgm:pt modelId="{7B111546-685B-4EEC-90BD-690FE0C7B613}" type="pres">
      <dgm:prSet presAssocID="{677902B3-B490-474A-8182-2AAD6BAFD74A}" presName="composite" presStyleCnt="0"/>
      <dgm:spPr/>
    </dgm:pt>
    <dgm:pt modelId="{09EB008E-B3EF-4FF2-BDAF-2A7C73A250B5}" type="pres">
      <dgm:prSet presAssocID="{677902B3-B490-474A-8182-2AAD6BAFD74A}" presName="L1TextContainer" presStyleLbl="revTx" presStyleIdx="6" presStyleCnt="9">
        <dgm:presLayoutVars>
          <dgm:chMax val="1"/>
          <dgm:chPref val="1"/>
          <dgm:bulletEnabled val="1"/>
        </dgm:presLayoutVars>
      </dgm:prSet>
      <dgm:spPr/>
      <dgm:t>
        <a:bodyPr/>
        <a:lstStyle/>
        <a:p>
          <a:endParaRPr lang="en-US"/>
        </a:p>
      </dgm:t>
    </dgm:pt>
    <dgm:pt modelId="{D8C3EFAF-86C0-432C-827A-9DF56EA62099}" type="pres">
      <dgm:prSet presAssocID="{677902B3-B490-474A-8182-2AAD6BAFD74A}" presName="L2TextContainerWrapper" presStyleCnt="0">
        <dgm:presLayoutVars>
          <dgm:chMax val="0"/>
          <dgm:chPref val="0"/>
          <dgm:bulletEnabled val="1"/>
        </dgm:presLayoutVars>
      </dgm:prSet>
      <dgm:spPr/>
    </dgm:pt>
    <dgm:pt modelId="{0E7D9E34-B441-4A4B-BDFD-E505F541C665}" type="pres">
      <dgm:prSet presAssocID="{677902B3-B490-474A-8182-2AAD6BAFD74A}" presName="L2TextContainer" presStyleLbl="bgAccFollowNode1" presStyleIdx="6" presStyleCnt="9"/>
      <dgm:spPr/>
      <dgm:t>
        <a:bodyPr/>
        <a:lstStyle/>
        <a:p>
          <a:endParaRPr lang="en-US"/>
        </a:p>
      </dgm:t>
    </dgm:pt>
    <dgm:pt modelId="{643AA4A8-EF9E-4CA7-A05D-59E3FD117DDE}" type="pres">
      <dgm:prSet presAssocID="{677902B3-B490-474A-8182-2AAD6BAFD74A}" presName="FlexibleEmptyPlaceHolder" presStyleCnt="0"/>
      <dgm:spPr/>
    </dgm:pt>
    <dgm:pt modelId="{71F59DF8-3B0B-41FD-A6A5-F94AFC4F5028}" type="pres">
      <dgm:prSet presAssocID="{677902B3-B490-474A-8182-2AAD6BAFD74A}" presName="ConnectLine" presStyleLbl="alignNode1" presStyleIdx="6" presStyleCnt="9"/>
      <dgm:spPr>
        <a:solidFill>
          <a:schemeClr val="accent2">
            <a:hueOff val="-1029290"/>
            <a:satOff val="1160"/>
            <a:lumOff val="2746"/>
            <a:alphaOff val="0"/>
          </a:schemeClr>
        </a:solidFill>
        <a:ln w="6350" cap="flat" cmpd="sng" algn="ctr">
          <a:solidFill>
            <a:schemeClr val="accent2">
              <a:hueOff val="-1029290"/>
              <a:satOff val="1160"/>
              <a:lumOff val="2746"/>
              <a:alphaOff val="0"/>
            </a:schemeClr>
          </a:solidFill>
          <a:prstDash val="dash"/>
          <a:miter lim="800000"/>
        </a:ln>
        <a:effectLst/>
      </dgm:spPr>
    </dgm:pt>
    <dgm:pt modelId="{45439D22-FFF3-4953-AF67-73FD641BCBDD}" type="pres">
      <dgm:prSet presAssocID="{677902B3-B490-474A-8182-2AAD6BAFD74A}" presName="ConnectorPoint"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4213F570-24D4-4717-94D9-B3E05CB7781C}" type="pres">
      <dgm:prSet presAssocID="{677902B3-B490-474A-8182-2AAD6BAFD74A}" presName="EmptyPlaceHolder" presStyleCnt="0"/>
      <dgm:spPr/>
    </dgm:pt>
    <dgm:pt modelId="{80AF005B-230A-4D30-9C62-FFF6DD4594A2}" type="pres">
      <dgm:prSet presAssocID="{96889766-0630-43CF-9161-8F7868209668}" presName="spaceBetweenRectangles" presStyleCnt="0"/>
      <dgm:spPr/>
    </dgm:pt>
    <dgm:pt modelId="{4D01FF54-16F1-4252-A175-BDBE7BC9F603}" type="pres">
      <dgm:prSet presAssocID="{5BF95717-B8D1-4890-AF67-D452AC35EC6B}" presName="composite" presStyleCnt="0"/>
      <dgm:spPr/>
    </dgm:pt>
    <dgm:pt modelId="{F87932E3-44E3-466E-9EB9-84DDC81B5FB8}" type="pres">
      <dgm:prSet presAssocID="{5BF95717-B8D1-4890-AF67-D452AC35EC6B}" presName="L1TextContainer" presStyleLbl="revTx" presStyleIdx="7" presStyleCnt="9">
        <dgm:presLayoutVars>
          <dgm:chMax val="1"/>
          <dgm:chPref val="1"/>
          <dgm:bulletEnabled val="1"/>
        </dgm:presLayoutVars>
      </dgm:prSet>
      <dgm:spPr/>
      <dgm:t>
        <a:bodyPr/>
        <a:lstStyle/>
        <a:p>
          <a:endParaRPr lang="en-US"/>
        </a:p>
      </dgm:t>
    </dgm:pt>
    <dgm:pt modelId="{F134C154-4E47-459F-AF68-89D41D83E0B7}" type="pres">
      <dgm:prSet presAssocID="{5BF95717-B8D1-4890-AF67-D452AC35EC6B}" presName="L2TextContainerWrapper" presStyleCnt="0">
        <dgm:presLayoutVars>
          <dgm:chMax val="0"/>
          <dgm:chPref val="0"/>
          <dgm:bulletEnabled val="1"/>
        </dgm:presLayoutVars>
      </dgm:prSet>
      <dgm:spPr/>
    </dgm:pt>
    <dgm:pt modelId="{984295DC-1DEC-4D23-A9A3-10ACA5F00A15}" type="pres">
      <dgm:prSet presAssocID="{5BF95717-B8D1-4890-AF67-D452AC35EC6B}" presName="L2TextContainer" presStyleLbl="bgAccFollowNode1" presStyleIdx="7" presStyleCnt="9"/>
      <dgm:spPr/>
      <dgm:t>
        <a:bodyPr/>
        <a:lstStyle/>
        <a:p>
          <a:endParaRPr lang="en-US"/>
        </a:p>
      </dgm:t>
    </dgm:pt>
    <dgm:pt modelId="{3F0AC9EE-D858-4CD5-B4B1-40B225777C55}" type="pres">
      <dgm:prSet presAssocID="{5BF95717-B8D1-4890-AF67-D452AC35EC6B}" presName="FlexibleEmptyPlaceHolder" presStyleCnt="0"/>
      <dgm:spPr/>
    </dgm:pt>
    <dgm:pt modelId="{6853C0C1-E3CE-42F3-959C-9D2DCDEE817C}" type="pres">
      <dgm:prSet presAssocID="{5BF95717-B8D1-4890-AF67-D452AC35EC6B}" presName="ConnectLine" presStyleLbl="alignNode1" presStyleIdx="7" presStyleCnt="9"/>
      <dgm:spPr>
        <a:solidFill>
          <a:schemeClr val="accent2">
            <a:hueOff val="-1176331"/>
            <a:satOff val="1326"/>
            <a:lumOff val="3138"/>
            <a:alphaOff val="0"/>
          </a:schemeClr>
        </a:solidFill>
        <a:ln w="6350" cap="flat" cmpd="sng" algn="ctr">
          <a:solidFill>
            <a:schemeClr val="accent2">
              <a:hueOff val="-1176331"/>
              <a:satOff val="1326"/>
              <a:lumOff val="3138"/>
              <a:alphaOff val="0"/>
            </a:schemeClr>
          </a:solidFill>
          <a:prstDash val="dash"/>
          <a:miter lim="800000"/>
        </a:ln>
        <a:effectLst/>
      </dgm:spPr>
    </dgm:pt>
    <dgm:pt modelId="{6BFD75C6-1248-4E87-A9EC-C0D752EB405D}" type="pres">
      <dgm:prSet presAssocID="{5BF95717-B8D1-4890-AF67-D452AC35EC6B}" presName="ConnectorPoint"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FA116AC6-0B8B-4AC0-9775-DA9B9672E9FE}" type="pres">
      <dgm:prSet presAssocID="{5BF95717-B8D1-4890-AF67-D452AC35EC6B}" presName="EmptyPlaceHolder" presStyleCnt="0"/>
      <dgm:spPr/>
    </dgm:pt>
    <dgm:pt modelId="{13A4343C-0518-4DC9-8F1A-7E6C194AFB38}" type="pres">
      <dgm:prSet presAssocID="{B50BDFA6-CB15-4FCE-B91D-BAB1519828DB}" presName="spaceBetweenRectangles" presStyleCnt="0"/>
      <dgm:spPr/>
    </dgm:pt>
    <dgm:pt modelId="{45C78BDE-CB71-4D10-AA78-D84099745009}" type="pres">
      <dgm:prSet presAssocID="{A96F0FED-604B-41A5-9AC4-EBA4FBAAED2A}" presName="composite" presStyleCnt="0"/>
      <dgm:spPr/>
    </dgm:pt>
    <dgm:pt modelId="{B2352286-2FC9-4EA1-A25B-34D26A149CE1}" type="pres">
      <dgm:prSet presAssocID="{A96F0FED-604B-41A5-9AC4-EBA4FBAAED2A}" presName="L1TextContainer" presStyleLbl="revTx" presStyleIdx="8" presStyleCnt="9">
        <dgm:presLayoutVars>
          <dgm:chMax val="1"/>
          <dgm:chPref val="1"/>
          <dgm:bulletEnabled val="1"/>
        </dgm:presLayoutVars>
      </dgm:prSet>
      <dgm:spPr/>
      <dgm:t>
        <a:bodyPr/>
        <a:lstStyle/>
        <a:p>
          <a:endParaRPr lang="en-US"/>
        </a:p>
      </dgm:t>
    </dgm:pt>
    <dgm:pt modelId="{5C2D32B0-4C25-471A-B961-1B4207D5085D}" type="pres">
      <dgm:prSet presAssocID="{A96F0FED-604B-41A5-9AC4-EBA4FBAAED2A}" presName="L2TextContainerWrapper" presStyleCnt="0">
        <dgm:presLayoutVars>
          <dgm:chMax val="0"/>
          <dgm:chPref val="0"/>
          <dgm:bulletEnabled val="1"/>
        </dgm:presLayoutVars>
      </dgm:prSet>
      <dgm:spPr/>
    </dgm:pt>
    <dgm:pt modelId="{8C282313-BE65-479F-B250-BAB5A9BBCDDD}" type="pres">
      <dgm:prSet presAssocID="{A96F0FED-604B-41A5-9AC4-EBA4FBAAED2A}" presName="L2TextContainer" presStyleLbl="bgAccFollowNode1" presStyleIdx="8" presStyleCnt="9"/>
      <dgm:spPr/>
      <dgm:t>
        <a:bodyPr/>
        <a:lstStyle/>
        <a:p>
          <a:endParaRPr lang="en-US"/>
        </a:p>
      </dgm:t>
    </dgm:pt>
    <dgm:pt modelId="{08CE7C9A-77E2-4FC9-9BDC-AD9DF575F82C}" type="pres">
      <dgm:prSet presAssocID="{A96F0FED-604B-41A5-9AC4-EBA4FBAAED2A}" presName="FlexibleEmptyPlaceHolder" presStyleCnt="0"/>
      <dgm:spPr/>
    </dgm:pt>
    <dgm:pt modelId="{1E102EF1-42D4-4BA4-A185-057977803CBD}" type="pres">
      <dgm:prSet presAssocID="{A96F0FED-604B-41A5-9AC4-EBA4FBAAED2A}" presName="ConnectLine" presStyleLbl="alignNode1" presStyleIdx="8" presStyleCnt="9"/>
      <dgm:spPr>
        <a:solidFill>
          <a:schemeClr val="accent2">
            <a:hueOff val="-1134320"/>
            <a:satOff val="1279"/>
            <a:lumOff val="3026"/>
            <a:alphaOff val="0"/>
          </a:schemeClr>
        </a:solidFill>
        <a:ln w="6350" cap="flat" cmpd="sng" algn="ctr">
          <a:solidFill>
            <a:schemeClr val="accent2">
              <a:hueOff val="-1134320"/>
              <a:satOff val="1279"/>
              <a:lumOff val="3026"/>
              <a:alphaOff val="0"/>
            </a:schemeClr>
          </a:solidFill>
          <a:prstDash val="dash"/>
          <a:miter lim="800000"/>
        </a:ln>
        <a:effectLst/>
      </dgm:spPr>
    </dgm:pt>
    <dgm:pt modelId="{35D758FB-D8F8-4A78-AAE9-E46B0D559436}" type="pres">
      <dgm:prSet presAssocID="{A96F0FED-604B-41A5-9AC4-EBA4FBAAED2A}" presName="ConnectorPoint"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BBA6F6C0-3EFE-413A-84F8-EE2092AA8619}" type="pres">
      <dgm:prSet presAssocID="{A96F0FED-604B-41A5-9AC4-EBA4FBAAED2A}" presName="EmptyPlaceHolder" presStyleCnt="0"/>
      <dgm:spPr/>
    </dgm:pt>
  </dgm:ptLst>
  <dgm:cxnLst>
    <dgm:cxn modelId="{C29374F1-77FE-4A0A-8D8D-D1ACB603655C}" srcId="{079EB28D-4E35-40F7-813A-7B8713127256}" destId="{C99CE7C4-38D4-4EC7-A169-570EA11095A5}" srcOrd="0" destOrd="0" parTransId="{82600935-391E-46E8-8B73-19D158B9E703}" sibTransId="{D4A025AF-27E1-4C76-87FD-1C1DDBBE2A08}"/>
    <dgm:cxn modelId="{7A79B0CC-4123-4AD9-9F10-E94C89654B3D}" type="presOf" srcId="{55FAED54-5F00-45AF-B7DB-EEBE855BB6D0}" destId="{64EF4735-4A37-4AD5-B5C0-CB4F7325D6A5}" srcOrd="0" destOrd="0" presId="urn:microsoft.com/office/officeart/2017/3/layout/HorizontalPathTimeline"/>
    <dgm:cxn modelId="{78EEA3FE-0F2C-40F4-9D93-156FD2923331}" srcId="{8F3BB4EB-52B4-4DD9-B0EC-1235BFE28210}" destId="{989F1E73-0510-4A06-90A5-76178F3DDF54}" srcOrd="3" destOrd="0" parTransId="{CF119E07-9FC6-493E-86C1-A03ED1C51CC3}" sibTransId="{0D3B0283-6033-4A65-B3A3-0FB0E7B0AE24}"/>
    <dgm:cxn modelId="{151CA903-BC5C-4A40-8585-F671669040BA}" type="presOf" srcId="{A9CD96B9-D47F-43E5-887A-7C18BAAAB6D6}" destId="{A4843D92-1E50-4CC8-AC17-A6E8B4C84F66}" srcOrd="0" destOrd="0" presId="urn:microsoft.com/office/officeart/2017/3/layout/HorizontalPathTimeline"/>
    <dgm:cxn modelId="{9A488388-72D6-44FA-A96F-C03BB54D0F22}" srcId="{5BF95717-B8D1-4890-AF67-D452AC35EC6B}" destId="{A1003E79-94B3-4432-9AEB-21EEC981B5BC}" srcOrd="0" destOrd="0" parTransId="{0E9B7F63-EC70-41BE-8BC5-49563734C46A}" sibTransId="{61C335B8-159C-44B1-8C58-3EF075F1D7A2}"/>
    <dgm:cxn modelId="{26C6051D-959B-40FB-BFF3-371C08D725F1}" srcId="{8F3BB4EB-52B4-4DD9-B0EC-1235BFE28210}" destId="{677902B3-B490-474A-8182-2AAD6BAFD74A}" srcOrd="6" destOrd="0" parTransId="{3DAC257B-AAA4-41DA-BBE4-1C8676199A6D}" sibTransId="{96889766-0630-43CF-9161-8F7868209668}"/>
    <dgm:cxn modelId="{AFDC4C99-A9B7-485E-BA47-4D929297BA27}" type="presOf" srcId="{ED71F8C9-4579-4436-A76A-BB59C40F967A}" destId="{506F35ED-994F-4CB9-843D-20F16ABEF5A0}" srcOrd="0" destOrd="0" presId="urn:microsoft.com/office/officeart/2017/3/layout/HorizontalPathTimeline"/>
    <dgm:cxn modelId="{221C9A43-4FD5-485C-AB4E-147AB120B85E}" type="presOf" srcId="{B35CFC25-D482-4DC0-8348-DC082F399142}" destId="{504A9940-2F3B-4A7C-8558-4CCF7F36BF75}" srcOrd="0" destOrd="0" presId="urn:microsoft.com/office/officeart/2017/3/layout/HorizontalPathTimeline"/>
    <dgm:cxn modelId="{F7B532E4-2063-490B-A40F-FFBAE923C31D}" type="presOf" srcId="{C8C17B39-F798-4B91-9E89-5508353196D3}" destId="{984295DC-1DEC-4D23-A9A3-10ACA5F00A15}" srcOrd="0" destOrd="1" presId="urn:microsoft.com/office/officeart/2017/3/layout/HorizontalPathTimeline"/>
    <dgm:cxn modelId="{D77BC42C-B8BC-4198-A4F5-22F555EE298F}" type="presOf" srcId="{D240F4FA-D4E6-4598-A34A-CA357B7BB427}" destId="{18950774-342E-4469-B978-A5E802B744B5}" srcOrd="0" destOrd="0" presId="urn:microsoft.com/office/officeart/2017/3/layout/HorizontalPathTimeline"/>
    <dgm:cxn modelId="{E2095B53-EE55-40B7-A420-05025FADF5DC}" type="presOf" srcId="{FE4D3F3C-9BC9-4ABC-B35A-D76B653F544D}" destId="{0E7D9E34-B441-4A4B-BDFD-E505F541C665}" srcOrd="0" destOrd="0" presId="urn:microsoft.com/office/officeart/2017/3/layout/HorizontalPathTimeline"/>
    <dgm:cxn modelId="{0008270B-2D39-4204-BD55-E9A89386D06F}" srcId="{677902B3-B490-474A-8182-2AAD6BAFD74A}" destId="{FE4D3F3C-9BC9-4ABC-B35A-D76B653F544D}" srcOrd="0" destOrd="0" parTransId="{95E7B3EF-2686-4445-8E5D-130AD9BE29EB}" sibTransId="{B2ECB7B5-CCC0-4053-BEF4-8DE60136228C}"/>
    <dgm:cxn modelId="{1DC0C707-34AA-4501-A39D-E1C343544F7A}" srcId="{8F3BB4EB-52B4-4DD9-B0EC-1235BFE28210}" destId="{D4461209-DB24-4DF9-992A-BA7C7400D9BF}" srcOrd="4" destOrd="0" parTransId="{590F9463-0F4E-419D-829C-33DAC83472CF}" sibTransId="{C46983AD-AD91-41B9-A894-649AEFBEE4DB}"/>
    <dgm:cxn modelId="{F9497696-BE2A-4DC1-A9C3-438A5D768CF2}" srcId="{4B7209A0-37BB-4932-9A76-36C0B9789D7A}" destId="{640F27A7-E882-47C9-9472-A223C3895EBF}" srcOrd="0" destOrd="0" parTransId="{E85422B7-990E-47FF-AB5A-00B689DF909C}" sibTransId="{0668963E-3946-426C-A4A6-3907C46E709A}"/>
    <dgm:cxn modelId="{05A740FB-4811-49D6-A9DF-34D060A2E3ED}" type="presOf" srcId="{D0100C94-1027-4277-9A48-3DEC9F4E95CE}" destId="{8C282313-BE65-479F-B250-BAB5A9BBCDDD}" srcOrd="0" destOrd="0" presId="urn:microsoft.com/office/officeart/2017/3/layout/HorizontalPathTimeline"/>
    <dgm:cxn modelId="{51ECF520-AA8B-4277-8139-276F87E70F25}" srcId="{8F3BB4EB-52B4-4DD9-B0EC-1235BFE28210}" destId="{A96F0FED-604B-41A5-9AC4-EBA4FBAAED2A}" srcOrd="8" destOrd="0" parTransId="{6FC15FEF-6C5D-4FB3-80BB-3E4994182D53}" sibTransId="{899060B7-6AE8-4389-9151-762B571C4FE7}"/>
    <dgm:cxn modelId="{C2C40257-4DC6-4B31-8501-1D35B8A70D37}" srcId="{6DA5B42E-5809-472A-A2B1-30F22316C939}" destId="{55FAED54-5F00-45AF-B7DB-EEBE855BB6D0}" srcOrd="0" destOrd="0" parTransId="{C653B827-B83F-45AA-990C-4F247AB0F898}" sibTransId="{0CB609D9-2F1B-4F1B-8617-A7CD0358DA3D}"/>
    <dgm:cxn modelId="{101B4F7C-605C-41AD-B8BC-3A9B2C5231FB}" srcId="{8F3BB4EB-52B4-4DD9-B0EC-1235BFE28210}" destId="{D240F4FA-D4E6-4598-A34A-CA357B7BB427}" srcOrd="0" destOrd="0" parTransId="{D79D5889-5E31-4551-BD4B-2812E952DA6C}" sibTransId="{FEEAC088-C553-4EC0-A5A8-02BED53C0AE9}"/>
    <dgm:cxn modelId="{214D8630-CE97-49EE-A68F-815B01108F1B}" srcId="{989F1E73-0510-4A06-90A5-76178F3DDF54}" destId="{B35CFC25-D482-4DC0-8348-DC082F399142}" srcOrd="0" destOrd="0" parTransId="{3B84C4D0-5E07-4D10-9519-19AD26652D50}" sibTransId="{9B6BB0FB-6874-43EC-A806-F48B57958340}"/>
    <dgm:cxn modelId="{2300358A-79B8-4B05-A828-D68C0E68782A}" type="presOf" srcId="{989F1E73-0510-4A06-90A5-76178F3DDF54}" destId="{C686C0DD-ABF9-46A8-B884-F54FBDF3F32A}" srcOrd="0" destOrd="0" presId="urn:microsoft.com/office/officeart/2017/3/layout/HorizontalPathTimeline"/>
    <dgm:cxn modelId="{2920F272-33DE-4DF6-9CCE-22135AAF90DE}" srcId="{5BF95717-B8D1-4890-AF67-D452AC35EC6B}" destId="{C8C17B39-F798-4B91-9E89-5508353196D3}" srcOrd="1" destOrd="0" parTransId="{CD35157A-C51D-41C9-86CB-E79995E7B37D}" sibTransId="{A484783E-F1CF-4E65-AC3B-963529D0E7F6}"/>
    <dgm:cxn modelId="{F14A3256-564C-4072-8F50-369AF69DCA5C}" type="presOf" srcId="{A96F0FED-604B-41A5-9AC4-EBA4FBAAED2A}" destId="{B2352286-2FC9-4EA1-A25B-34D26A149CE1}" srcOrd="0" destOrd="0" presId="urn:microsoft.com/office/officeart/2017/3/layout/HorizontalPathTimeline"/>
    <dgm:cxn modelId="{ED59EC5B-EA75-4790-ACC3-33DDD2A46CB2}" type="presOf" srcId="{ABA6AABD-07D1-4C80-99C5-7851CF8293FA}" destId="{C591756D-D500-4740-89D4-F72FADA4ABF4}" srcOrd="0" destOrd="1" presId="urn:microsoft.com/office/officeart/2017/3/layout/HorizontalPathTimeline"/>
    <dgm:cxn modelId="{5D1F292A-474E-47B4-AB36-43A5DC9B5400}" srcId="{079EB28D-4E35-40F7-813A-7B8713127256}" destId="{ABA6AABD-07D1-4C80-99C5-7851CF8293FA}" srcOrd="1" destOrd="0" parTransId="{C89531B7-2999-4554-8013-A72BCA2AB8CA}" sibTransId="{0E3A0843-9713-4945-819D-BF71C317F5D2}"/>
    <dgm:cxn modelId="{F815803A-DF79-4EE3-BDA5-DF8A05BF991F}" type="presOf" srcId="{6DA5B42E-5809-472A-A2B1-30F22316C939}" destId="{7360DCB2-5F16-4C7D-878A-4DBD4371E627}" srcOrd="0" destOrd="0" presId="urn:microsoft.com/office/officeart/2017/3/layout/HorizontalPathTimeline"/>
    <dgm:cxn modelId="{D9037087-574D-4151-9258-66F22C1B3EA3}" type="presOf" srcId="{D4461209-DB24-4DF9-992A-BA7C7400D9BF}" destId="{5FC8A3AD-5539-4FDD-BA3E-871D2666E6C8}" srcOrd="0" destOrd="0" presId="urn:microsoft.com/office/officeart/2017/3/layout/HorizontalPathTimeline"/>
    <dgm:cxn modelId="{0F95FB27-8031-40A2-BC53-03E88DDDB229}" type="presOf" srcId="{640F27A7-E882-47C9-9472-A223C3895EBF}" destId="{57D418B8-26E5-43F0-94F2-5A784878B4A4}" srcOrd="0" destOrd="0" presId="urn:microsoft.com/office/officeart/2017/3/layout/HorizontalPathTimeline"/>
    <dgm:cxn modelId="{B13C584A-829A-4F45-8D03-ABC66EA7218E}" type="presOf" srcId="{4B7209A0-37BB-4932-9A76-36C0B9789D7A}" destId="{D63F585E-3288-40E5-89C5-AD9F7F5AA977}" srcOrd="0" destOrd="0" presId="urn:microsoft.com/office/officeart/2017/3/layout/HorizontalPathTimeline"/>
    <dgm:cxn modelId="{E58D580F-B617-48BE-8074-8908DED096F0}" type="presOf" srcId="{079EB28D-4E35-40F7-813A-7B8713127256}" destId="{27B6251C-B03F-4F09-913A-D216E49E9B4E}" srcOrd="0" destOrd="0" presId="urn:microsoft.com/office/officeart/2017/3/layout/HorizontalPathTimeline"/>
    <dgm:cxn modelId="{75A058FE-2C70-41A7-8192-202383C1E80E}" type="presOf" srcId="{C99CE7C4-38D4-4EC7-A169-570EA11095A5}" destId="{C591756D-D500-4740-89D4-F72FADA4ABF4}" srcOrd="0" destOrd="0" presId="urn:microsoft.com/office/officeart/2017/3/layout/HorizontalPathTimeline"/>
    <dgm:cxn modelId="{31BA3BA6-D58B-4F53-9738-51809D5525B4}" type="presOf" srcId="{5BF95717-B8D1-4890-AF67-D452AC35EC6B}" destId="{F87932E3-44E3-466E-9EB9-84DDC81B5FB8}" srcOrd="0" destOrd="0" presId="urn:microsoft.com/office/officeart/2017/3/layout/HorizontalPathTimeline"/>
    <dgm:cxn modelId="{283263F3-C359-4061-8EA8-17DCBB10F931}" srcId="{D4461209-DB24-4DF9-992A-BA7C7400D9BF}" destId="{ED71F8C9-4579-4436-A76A-BB59C40F967A}" srcOrd="0" destOrd="0" parTransId="{A7E71D43-350D-47E8-BC38-BB8633843713}" sibTransId="{74B23CA1-3E33-4F4F-8E14-933FBDBD7A7B}"/>
    <dgm:cxn modelId="{DE8F21B3-B8B9-4D07-B0ED-6B13C52C3DAF}" type="presOf" srcId="{8F3BB4EB-52B4-4DD9-B0EC-1235BFE28210}" destId="{B2B98BC7-66CC-46F6-B8AD-6A38FCB8D3D0}" srcOrd="0" destOrd="0" presId="urn:microsoft.com/office/officeart/2017/3/layout/HorizontalPathTimeline"/>
    <dgm:cxn modelId="{EE94049F-9104-4509-B8A5-295B555D9820}" srcId="{D240F4FA-D4E6-4598-A34A-CA357B7BB427}" destId="{A9CD96B9-D47F-43E5-887A-7C18BAAAB6D6}" srcOrd="0" destOrd="0" parTransId="{B6337F9F-9A1C-4066-AD2E-854BC73A57B8}" sibTransId="{E4230615-4C2C-466A-9C7D-CFEBD369BFA2}"/>
    <dgm:cxn modelId="{7B7F6A39-A3F0-4B8E-9A57-9856BC448075}" srcId="{8F3BB4EB-52B4-4DD9-B0EC-1235BFE28210}" destId="{4B7209A0-37BB-4932-9A76-36C0B9789D7A}" srcOrd="1" destOrd="0" parTransId="{971E7D72-A59F-4644-AC87-6DFB5BF9925C}" sibTransId="{ADEC7DCF-187C-43B4-9811-D99FDED5964E}"/>
    <dgm:cxn modelId="{058F3771-5F9D-498F-9C1D-75D65C1913ED}" srcId="{8F3BB4EB-52B4-4DD9-B0EC-1235BFE28210}" destId="{6DA5B42E-5809-472A-A2B1-30F22316C939}" srcOrd="2" destOrd="0" parTransId="{20B1A14D-7291-4214-A7C9-6A01CBBFF692}" sibTransId="{ACEEE39C-15F2-4804-945D-912491B219B9}"/>
    <dgm:cxn modelId="{8EFF67D1-1286-4ED8-A12D-3CF74C23C844}" srcId="{8F3BB4EB-52B4-4DD9-B0EC-1235BFE28210}" destId="{079EB28D-4E35-40F7-813A-7B8713127256}" srcOrd="5" destOrd="0" parTransId="{5E7C47BC-709B-42B4-A599-46D46F466556}" sibTransId="{70152B70-3311-4970-BDD7-7242EE45EAED}"/>
    <dgm:cxn modelId="{AFFBA707-BCBF-4CF1-9A87-E50D0E622A46}" type="presOf" srcId="{A1003E79-94B3-4432-9AEB-21EEC981B5BC}" destId="{984295DC-1DEC-4D23-A9A3-10ACA5F00A15}" srcOrd="0" destOrd="0" presId="urn:microsoft.com/office/officeart/2017/3/layout/HorizontalPathTimeline"/>
    <dgm:cxn modelId="{034F5FF6-6594-4BB9-BB4E-F1B41A474CF4}" type="presOf" srcId="{677902B3-B490-474A-8182-2AAD6BAFD74A}" destId="{09EB008E-B3EF-4FF2-BDAF-2A7C73A250B5}" srcOrd="0" destOrd="0" presId="urn:microsoft.com/office/officeart/2017/3/layout/HorizontalPathTimeline"/>
    <dgm:cxn modelId="{152077EB-A53B-4E6E-A757-7C1D5E7CE613}" srcId="{A96F0FED-604B-41A5-9AC4-EBA4FBAAED2A}" destId="{D0100C94-1027-4277-9A48-3DEC9F4E95CE}" srcOrd="0" destOrd="0" parTransId="{C4E4FD11-518B-47B2-B063-1C5E87AE9102}" sibTransId="{88222E6F-D486-4215-8F5A-CB2C3C408704}"/>
    <dgm:cxn modelId="{DA2FB493-E0ED-4F9A-92CE-5C45069F1FFF}" srcId="{8F3BB4EB-52B4-4DD9-B0EC-1235BFE28210}" destId="{5BF95717-B8D1-4890-AF67-D452AC35EC6B}" srcOrd="7" destOrd="0" parTransId="{905DA3D6-92ED-437F-B664-4C335B3C7173}" sibTransId="{B50BDFA6-CB15-4FCE-B91D-BAB1519828DB}"/>
    <dgm:cxn modelId="{4753F28F-A52B-4149-8989-6D90B6638E7C}" type="presParOf" srcId="{B2B98BC7-66CC-46F6-B8AD-6A38FCB8D3D0}" destId="{5EE154F4-036F-47C8-8C57-B0B140D2AEE7}" srcOrd="0" destOrd="0" presId="urn:microsoft.com/office/officeart/2017/3/layout/HorizontalPathTimeline"/>
    <dgm:cxn modelId="{45572759-B58A-408F-9027-EFB56E6C835F}" type="presParOf" srcId="{B2B98BC7-66CC-46F6-B8AD-6A38FCB8D3D0}" destId="{515D4B3F-F8E5-4AF6-8F63-3D6FEC699526}" srcOrd="1" destOrd="0" presId="urn:microsoft.com/office/officeart/2017/3/layout/HorizontalPathTimeline"/>
    <dgm:cxn modelId="{A7680AD9-4B09-439B-B384-57C96058E8FA}" type="presParOf" srcId="{515D4B3F-F8E5-4AF6-8F63-3D6FEC699526}" destId="{497F9BFB-BBA2-4738-8A10-EBF617B62C3A}" srcOrd="0" destOrd="0" presId="urn:microsoft.com/office/officeart/2017/3/layout/HorizontalPathTimeline"/>
    <dgm:cxn modelId="{636A521B-0A99-488F-A476-7D2D04FF9669}" type="presParOf" srcId="{497F9BFB-BBA2-4738-8A10-EBF617B62C3A}" destId="{18950774-342E-4469-B978-A5E802B744B5}" srcOrd="0" destOrd="0" presId="urn:microsoft.com/office/officeart/2017/3/layout/HorizontalPathTimeline"/>
    <dgm:cxn modelId="{354FEC21-69E1-48E7-A067-40703E772D02}" type="presParOf" srcId="{497F9BFB-BBA2-4738-8A10-EBF617B62C3A}" destId="{C42FF1EA-92B4-49C9-B598-8D2E4E1849CB}" srcOrd="1" destOrd="0" presId="urn:microsoft.com/office/officeart/2017/3/layout/HorizontalPathTimeline"/>
    <dgm:cxn modelId="{11BF2991-26AC-4EBB-B627-5D6517D8CA62}" type="presParOf" srcId="{C42FF1EA-92B4-49C9-B598-8D2E4E1849CB}" destId="{A4843D92-1E50-4CC8-AC17-A6E8B4C84F66}" srcOrd="0" destOrd="0" presId="urn:microsoft.com/office/officeart/2017/3/layout/HorizontalPathTimeline"/>
    <dgm:cxn modelId="{6BF9C349-C7EF-4A3A-9C9C-0877EF2CC455}" type="presParOf" srcId="{C42FF1EA-92B4-49C9-B598-8D2E4E1849CB}" destId="{A3BA3FC5-8A72-4D53-8FDD-1532F0215CE7}" srcOrd="1" destOrd="0" presId="urn:microsoft.com/office/officeart/2017/3/layout/HorizontalPathTimeline"/>
    <dgm:cxn modelId="{DECF3F2C-C1DC-43A9-BFFD-A1B4ECBB9303}" type="presParOf" srcId="{497F9BFB-BBA2-4738-8A10-EBF617B62C3A}" destId="{869A4CCB-51BE-4CBD-9D74-29D2B4A0597B}" srcOrd="2" destOrd="0" presId="urn:microsoft.com/office/officeart/2017/3/layout/HorizontalPathTimeline"/>
    <dgm:cxn modelId="{9BB93943-C306-4C04-8F53-F27A743AC21E}" type="presParOf" srcId="{497F9BFB-BBA2-4738-8A10-EBF617B62C3A}" destId="{3BDB13EA-06F2-4119-943E-DA99C7C5CD40}" srcOrd="3" destOrd="0" presId="urn:microsoft.com/office/officeart/2017/3/layout/HorizontalPathTimeline"/>
    <dgm:cxn modelId="{DA17CF8F-3338-4538-B745-E62D274B6E45}" type="presParOf" srcId="{497F9BFB-BBA2-4738-8A10-EBF617B62C3A}" destId="{6BC85B5F-1595-4F29-B519-EFAB8A1BAA9B}" srcOrd="4" destOrd="0" presId="urn:microsoft.com/office/officeart/2017/3/layout/HorizontalPathTimeline"/>
    <dgm:cxn modelId="{8FABA252-AECD-4AC7-8383-AF72244D9263}" type="presParOf" srcId="{515D4B3F-F8E5-4AF6-8F63-3D6FEC699526}" destId="{48892395-DC26-46EB-AE77-A2AF99006E3C}" srcOrd="1" destOrd="0" presId="urn:microsoft.com/office/officeart/2017/3/layout/HorizontalPathTimeline"/>
    <dgm:cxn modelId="{D42DECED-4316-4B69-867B-07A17569F69E}" type="presParOf" srcId="{515D4B3F-F8E5-4AF6-8F63-3D6FEC699526}" destId="{89AA4785-A633-4BB1-A251-FFF422E41085}" srcOrd="2" destOrd="0" presId="urn:microsoft.com/office/officeart/2017/3/layout/HorizontalPathTimeline"/>
    <dgm:cxn modelId="{36C9E27B-E14A-4BE6-A581-5768B0CD252E}" type="presParOf" srcId="{89AA4785-A633-4BB1-A251-FFF422E41085}" destId="{D63F585E-3288-40E5-89C5-AD9F7F5AA977}" srcOrd="0" destOrd="0" presId="urn:microsoft.com/office/officeart/2017/3/layout/HorizontalPathTimeline"/>
    <dgm:cxn modelId="{C822AA47-C3AE-4B10-93D5-B908F6390233}" type="presParOf" srcId="{89AA4785-A633-4BB1-A251-FFF422E41085}" destId="{E90E5EB9-D934-4F7C-8BC0-DF9ADF9096BC}" srcOrd="1" destOrd="0" presId="urn:microsoft.com/office/officeart/2017/3/layout/HorizontalPathTimeline"/>
    <dgm:cxn modelId="{97F36824-52A7-480D-B089-2A8E65EF7451}" type="presParOf" srcId="{E90E5EB9-D934-4F7C-8BC0-DF9ADF9096BC}" destId="{57D418B8-26E5-43F0-94F2-5A784878B4A4}" srcOrd="0" destOrd="0" presId="urn:microsoft.com/office/officeart/2017/3/layout/HorizontalPathTimeline"/>
    <dgm:cxn modelId="{7F522C56-DE1F-4605-825F-87C05FD78822}" type="presParOf" srcId="{E90E5EB9-D934-4F7C-8BC0-DF9ADF9096BC}" destId="{5030C623-7185-4E8C-99A6-9B11BDA8A140}" srcOrd="1" destOrd="0" presId="urn:microsoft.com/office/officeart/2017/3/layout/HorizontalPathTimeline"/>
    <dgm:cxn modelId="{479A7455-65F2-496E-9CC8-F3E87FFCBB0C}" type="presParOf" srcId="{89AA4785-A633-4BB1-A251-FFF422E41085}" destId="{44ADB202-4AF4-4F1D-A49C-E239FDD08273}" srcOrd="2" destOrd="0" presId="urn:microsoft.com/office/officeart/2017/3/layout/HorizontalPathTimeline"/>
    <dgm:cxn modelId="{DAF9842D-D4DE-4376-80B1-F28B9B7ED468}" type="presParOf" srcId="{89AA4785-A633-4BB1-A251-FFF422E41085}" destId="{36C45AEB-4D44-412F-A483-E28BACA394ED}" srcOrd="3" destOrd="0" presId="urn:microsoft.com/office/officeart/2017/3/layout/HorizontalPathTimeline"/>
    <dgm:cxn modelId="{340DACE2-08B7-473C-AC0F-0E3F8ED6FBEE}" type="presParOf" srcId="{89AA4785-A633-4BB1-A251-FFF422E41085}" destId="{196FF2DF-BE78-4B25-8F52-1BB9A4C1492A}" srcOrd="4" destOrd="0" presId="urn:microsoft.com/office/officeart/2017/3/layout/HorizontalPathTimeline"/>
    <dgm:cxn modelId="{80AFA63D-DBB8-468E-9A49-A1709DED372D}" type="presParOf" srcId="{515D4B3F-F8E5-4AF6-8F63-3D6FEC699526}" destId="{9B97A996-0616-4F7F-86C7-9BBED6D6E100}" srcOrd="3" destOrd="0" presId="urn:microsoft.com/office/officeart/2017/3/layout/HorizontalPathTimeline"/>
    <dgm:cxn modelId="{20B5B158-BE72-4FD0-8A38-9FF991A9FDBD}" type="presParOf" srcId="{515D4B3F-F8E5-4AF6-8F63-3D6FEC699526}" destId="{7187ABAE-6ECC-4A97-BFA0-BE5C9D0F730A}" srcOrd="4" destOrd="0" presId="urn:microsoft.com/office/officeart/2017/3/layout/HorizontalPathTimeline"/>
    <dgm:cxn modelId="{1B5DD077-0FC8-41A8-9318-4331B2DA915D}" type="presParOf" srcId="{7187ABAE-6ECC-4A97-BFA0-BE5C9D0F730A}" destId="{7360DCB2-5F16-4C7D-878A-4DBD4371E627}" srcOrd="0" destOrd="0" presId="urn:microsoft.com/office/officeart/2017/3/layout/HorizontalPathTimeline"/>
    <dgm:cxn modelId="{4867AE0F-849F-4C1E-9471-33786A54973B}" type="presParOf" srcId="{7187ABAE-6ECC-4A97-BFA0-BE5C9D0F730A}" destId="{D7F1A2D4-ADED-40CB-A913-16265BC62B47}" srcOrd="1" destOrd="0" presId="urn:microsoft.com/office/officeart/2017/3/layout/HorizontalPathTimeline"/>
    <dgm:cxn modelId="{D5B04F5C-85F7-43EC-951D-C79F0B3B0A2C}" type="presParOf" srcId="{D7F1A2D4-ADED-40CB-A913-16265BC62B47}" destId="{64EF4735-4A37-4AD5-B5C0-CB4F7325D6A5}" srcOrd="0" destOrd="0" presId="urn:microsoft.com/office/officeart/2017/3/layout/HorizontalPathTimeline"/>
    <dgm:cxn modelId="{14113EE1-AE7D-4967-9530-E1AA89B38289}" type="presParOf" srcId="{D7F1A2D4-ADED-40CB-A913-16265BC62B47}" destId="{85A7058B-DB9A-468E-9A10-F6C98E159DA4}" srcOrd="1" destOrd="0" presId="urn:microsoft.com/office/officeart/2017/3/layout/HorizontalPathTimeline"/>
    <dgm:cxn modelId="{627312FC-EE05-4570-BDB4-FB685BEE2024}" type="presParOf" srcId="{7187ABAE-6ECC-4A97-BFA0-BE5C9D0F730A}" destId="{1F53C992-9DC3-4C06-A078-E847A4D029E2}" srcOrd="2" destOrd="0" presId="urn:microsoft.com/office/officeart/2017/3/layout/HorizontalPathTimeline"/>
    <dgm:cxn modelId="{A7BBDFD6-44FF-4097-83F5-6B1CA80513A8}" type="presParOf" srcId="{7187ABAE-6ECC-4A97-BFA0-BE5C9D0F730A}" destId="{AA28ADB4-D72A-48BA-8F4A-A2FCE97BB87F}" srcOrd="3" destOrd="0" presId="urn:microsoft.com/office/officeart/2017/3/layout/HorizontalPathTimeline"/>
    <dgm:cxn modelId="{D8C18DE3-6E21-481F-9CCF-EC5E98E841E0}" type="presParOf" srcId="{7187ABAE-6ECC-4A97-BFA0-BE5C9D0F730A}" destId="{4163E8EA-2C01-4F61-8DF8-A9194DFAB81D}" srcOrd="4" destOrd="0" presId="urn:microsoft.com/office/officeart/2017/3/layout/HorizontalPathTimeline"/>
    <dgm:cxn modelId="{767D0D1F-FF6B-409B-8DC7-2273B2581E40}" type="presParOf" srcId="{515D4B3F-F8E5-4AF6-8F63-3D6FEC699526}" destId="{41394E5D-FD3F-401D-91FD-030C2D685481}" srcOrd="5" destOrd="0" presId="urn:microsoft.com/office/officeart/2017/3/layout/HorizontalPathTimeline"/>
    <dgm:cxn modelId="{A33F1197-8443-4881-BDCB-0A32154999CE}" type="presParOf" srcId="{515D4B3F-F8E5-4AF6-8F63-3D6FEC699526}" destId="{B6BFA2B9-0311-4E85-8AED-FF8055917225}" srcOrd="6" destOrd="0" presId="urn:microsoft.com/office/officeart/2017/3/layout/HorizontalPathTimeline"/>
    <dgm:cxn modelId="{EDB8CC1B-3485-44DA-AD64-0A90D42E6318}" type="presParOf" srcId="{B6BFA2B9-0311-4E85-8AED-FF8055917225}" destId="{C686C0DD-ABF9-46A8-B884-F54FBDF3F32A}" srcOrd="0" destOrd="0" presId="urn:microsoft.com/office/officeart/2017/3/layout/HorizontalPathTimeline"/>
    <dgm:cxn modelId="{7804864F-25F9-4BD9-AF9A-3BBB64FB776A}" type="presParOf" srcId="{B6BFA2B9-0311-4E85-8AED-FF8055917225}" destId="{CFD7453A-1F58-44CD-9D8E-4ED3C0CD6E3C}" srcOrd="1" destOrd="0" presId="urn:microsoft.com/office/officeart/2017/3/layout/HorizontalPathTimeline"/>
    <dgm:cxn modelId="{8D78DFA7-DF10-4610-BB18-5FA6AF64F19B}" type="presParOf" srcId="{CFD7453A-1F58-44CD-9D8E-4ED3C0CD6E3C}" destId="{504A9940-2F3B-4A7C-8558-4CCF7F36BF75}" srcOrd="0" destOrd="0" presId="urn:microsoft.com/office/officeart/2017/3/layout/HorizontalPathTimeline"/>
    <dgm:cxn modelId="{C65998EE-DCB7-43B7-8CA2-285E6A65F654}" type="presParOf" srcId="{CFD7453A-1F58-44CD-9D8E-4ED3C0CD6E3C}" destId="{2C61D219-058E-4D01-B0F0-E6B0321C8511}" srcOrd="1" destOrd="0" presId="urn:microsoft.com/office/officeart/2017/3/layout/HorizontalPathTimeline"/>
    <dgm:cxn modelId="{237AFA53-3523-4240-85D0-54F517EA79FF}" type="presParOf" srcId="{B6BFA2B9-0311-4E85-8AED-FF8055917225}" destId="{48BA3AAA-F5F5-4AAD-8BAD-B9A7F75E3B10}" srcOrd="2" destOrd="0" presId="urn:microsoft.com/office/officeart/2017/3/layout/HorizontalPathTimeline"/>
    <dgm:cxn modelId="{020A7FE7-0AC3-4ABC-9286-864B966B8741}" type="presParOf" srcId="{B6BFA2B9-0311-4E85-8AED-FF8055917225}" destId="{F107F432-5258-4BEE-A9A6-0573F45B439A}" srcOrd="3" destOrd="0" presId="urn:microsoft.com/office/officeart/2017/3/layout/HorizontalPathTimeline"/>
    <dgm:cxn modelId="{A4F9C1A9-5AE7-40A0-BC4D-37384E62618B}" type="presParOf" srcId="{B6BFA2B9-0311-4E85-8AED-FF8055917225}" destId="{35EAFB44-7CDB-40DA-AF09-4AEB4D1B6BF0}" srcOrd="4" destOrd="0" presId="urn:microsoft.com/office/officeart/2017/3/layout/HorizontalPathTimeline"/>
    <dgm:cxn modelId="{55F97394-7096-47F7-A015-C79DE3C91807}" type="presParOf" srcId="{515D4B3F-F8E5-4AF6-8F63-3D6FEC699526}" destId="{C6849E6F-3E6F-4F1C-8218-C16296B0A679}" srcOrd="7" destOrd="0" presId="urn:microsoft.com/office/officeart/2017/3/layout/HorizontalPathTimeline"/>
    <dgm:cxn modelId="{FDEB7279-78ED-4991-927F-DD3BA32B18CD}" type="presParOf" srcId="{515D4B3F-F8E5-4AF6-8F63-3D6FEC699526}" destId="{A720D15A-2568-469B-A6A4-9C6B64C452E7}" srcOrd="8" destOrd="0" presId="urn:microsoft.com/office/officeart/2017/3/layout/HorizontalPathTimeline"/>
    <dgm:cxn modelId="{4DFB2C4F-7151-495A-8688-82B625A1C215}" type="presParOf" srcId="{A720D15A-2568-469B-A6A4-9C6B64C452E7}" destId="{5FC8A3AD-5539-4FDD-BA3E-871D2666E6C8}" srcOrd="0" destOrd="0" presId="urn:microsoft.com/office/officeart/2017/3/layout/HorizontalPathTimeline"/>
    <dgm:cxn modelId="{AAA03DDC-81EC-414C-8982-56A24F022452}" type="presParOf" srcId="{A720D15A-2568-469B-A6A4-9C6B64C452E7}" destId="{5985A0FE-CB2F-4E26-B7B7-2A30E546D1E1}" srcOrd="1" destOrd="0" presId="urn:microsoft.com/office/officeart/2017/3/layout/HorizontalPathTimeline"/>
    <dgm:cxn modelId="{29593671-FEEA-4DCB-B124-22B25F4CD270}" type="presParOf" srcId="{5985A0FE-CB2F-4E26-B7B7-2A30E546D1E1}" destId="{506F35ED-994F-4CB9-843D-20F16ABEF5A0}" srcOrd="0" destOrd="0" presId="urn:microsoft.com/office/officeart/2017/3/layout/HorizontalPathTimeline"/>
    <dgm:cxn modelId="{0DCE15E7-0C61-45BF-A94B-E6E78C324BC7}" type="presParOf" srcId="{5985A0FE-CB2F-4E26-B7B7-2A30E546D1E1}" destId="{1481FB53-429A-4862-B08F-DF1623C8CE84}" srcOrd="1" destOrd="0" presId="urn:microsoft.com/office/officeart/2017/3/layout/HorizontalPathTimeline"/>
    <dgm:cxn modelId="{FD129DB1-698A-4BE3-A9E1-647FD649C0CD}" type="presParOf" srcId="{A720D15A-2568-469B-A6A4-9C6B64C452E7}" destId="{4FAB611E-F961-44A8-B16F-B8786B3E4F6D}" srcOrd="2" destOrd="0" presId="urn:microsoft.com/office/officeart/2017/3/layout/HorizontalPathTimeline"/>
    <dgm:cxn modelId="{0A91A9C1-4FC8-44E9-9457-2C4AB65C4B0E}" type="presParOf" srcId="{A720D15A-2568-469B-A6A4-9C6B64C452E7}" destId="{3FCDA207-A0C8-455E-9A9F-BC189C0EF2C3}" srcOrd="3" destOrd="0" presId="urn:microsoft.com/office/officeart/2017/3/layout/HorizontalPathTimeline"/>
    <dgm:cxn modelId="{6FB15561-7253-41A7-A671-158BE03EEA54}" type="presParOf" srcId="{A720D15A-2568-469B-A6A4-9C6B64C452E7}" destId="{A1A6F349-9BD3-4F13-B543-B72E0EE573BC}" srcOrd="4" destOrd="0" presId="urn:microsoft.com/office/officeart/2017/3/layout/HorizontalPathTimeline"/>
    <dgm:cxn modelId="{A936D3AF-4D3D-4055-80E9-D6D07A6D4C2C}" type="presParOf" srcId="{515D4B3F-F8E5-4AF6-8F63-3D6FEC699526}" destId="{CCADFACA-722D-4E99-94F4-5EC00B53A234}" srcOrd="9" destOrd="0" presId="urn:microsoft.com/office/officeart/2017/3/layout/HorizontalPathTimeline"/>
    <dgm:cxn modelId="{6739409F-87BB-475F-AC8D-B2A80D8DCF29}" type="presParOf" srcId="{515D4B3F-F8E5-4AF6-8F63-3D6FEC699526}" destId="{AB00D6C7-9EC1-4EC4-84A7-307FBDB713C5}" srcOrd="10" destOrd="0" presId="urn:microsoft.com/office/officeart/2017/3/layout/HorizontalPathTimeline"/>
    <dgm:cxn modelId="{CB727809-D73B-4FEC-AFF8-2BD8968EDFAD}" type="presParOf" srcId="{AB00D6C7-9EC1-4EC4-84A7-307FBDB713C5}" destId="{27B6251C-B03F-4F09-913A-D216E49E9B4E}" srcOrd="0" destOrd="0" presId="urn:microsoft.com/office/officeart/2017/3/layout/HorizontalPathTimeline"/>
    <dgm:cxn modelId="{595DBD46-1AC5-4BD6-962D-1618FF903E08}" type="presParOf" srcId="{AB00D6C7-9EC1-4EC4-84A7-307FBDB713C5}" destId="{03CAD46B-3409-4A10-9FDF-53D7618D3821}" srcOrd="1" destOrd="0" presId="urn:microsoft.com/office/officeart/2017/3/layout/HorizontalPathTimeline"/>
    <dgm:cxn modelId="{B2C31DBF-073F-4FA1-9955-D2C1F872590B}" type="presParOf" srcId="{03CAD46B-3409-4A10-9FDF-53D7618D3821}" destId="{C591756D-D500-4740-89D4-F72FADA4ABF4}" srcOrd="0" destOrd="0" presId="urn:microsoft.com/office/officeart/2017/3/layout/HorizontalPathTimeline"/>
    <dgm:cxn modelId="{0D3F40B3-27C0-486F-8FC2-A0F62E4C4A52}" type="presParOf" srcId="{03CAD46B-3409-4A10-9FDF-53D7618D3821}" destId="{A70670FA-AC8A-4D1F-AA54-11FFD86A572E}" srcOrd="1" destOrd="0" presId="urn:microsoft.com/office/officeart/2017/3/layout/HorizontalPathTimeline"/>
    <dgm:cxn modelId="{63495E66-8C1E-4445-A085-44A9A987ACFD}" type="presParOf" srcId="{AB00D6C7-9EC1-4EC4-84A7-307FBDB713C5}" destId="{FA2D14BD-4FCD-43E8-8FD9-99D780B393A3}" srcOrd="2" destOrd="0" presId="urn:microsoft.com/office/officeart/2017/3/layout/HorizontalPathTimeline"/>
    <dgm:cxn modelId="{7849BDDB-EB42-40CC-92F6-7AE7A67650C1}" type="presParOf" srcId="{AB00D6C7-9EC1-4EC4-84A7-307FBDB713C5}" destId="{FC0533B9-F293-4276-9345-74A5656DCC19}" srcOrd="3" destOrd="0" presId="urn:microsoft.com/office/officeart/2017/3/layout/HorizontalPathTimeline"/>
    <dgm:cxn modelId="{0E578A7B-FCD5-4A16-A837-41C901162E86}" type="presParOf" srcId="{AB00D6C7-9EC1-4EC4-84A7-307FBDB713C5}" destId="{C7709907-6E1A-420C-A562-825C4A1D3618}" srcOrd="4" destOrd="0" presId="urn:microsoft.com/office/officeart/2017/3/layout/HorizontalPathTimeline"/>
    <dgm:cxn modelId="{7254EE80-BC5F-4CE3-8071-B25B761B0D75}" type="presParOf" srcId="{515D4B3F-F8E5-4AF6-8F63-3D6FEC699526}" destId="{0C613C36-06E6-41FE-8B03-EE772E4CED2D}" srcOrd="11" destOrd="0" presId="urn:microsoft.com/office/officeart/2017/3/layout/HorizontalPathTimeline"/>
    <dgm:cxn modelId="{4CD1AAC1-A851-4147-81F7-E0646AA3DDBE}" type="presParOf" srcId="{515D4B3F-F8E5-4AF6-8F63-3D6FEC699526}" destId="{7B111546-685B-4EEC-90BD-690FE0C7B613}" srcOrd="12" destOrd="0" presId="urn:microsoft.com/office/officeart/2017/3/layout/HorizontalPathTimeline"/>
    <dgm:cxn modelId="{0CD7874B-104E-44AE-853B-E9008B3EBD5E}" type="presParOf" srcId="{7B111546-685B-4EEC-90BD-690FE0C7B613}" destId="{09EB008E-B3EF-4FF2-BDAF-2A7C73A250B5}" srcOrd="0" destOrd="0" presId="urn:microsoft.com/office/officeart/2017/3/layout/HorizontalPathTimeline"/>
    <dgm:cxn modelId="{2803666D-7C81-41F7-B264-0B5C101CDCD2}" type="presParOf" srcId="{7B111546-685B-4EEC-90BD-690FE0C7B613}" destId="{D8C3EFAF-86C0-432C-827A-9DF56EA62099}" srcOrd="1" destOrd="0" presId="urn:microsoft.com/office/officeart/2017/3/layout/HorizontalPathTimeline"/>
    <dgm:cxn modelId="{E430607A-DCF9-40B6-B553-B8C0DCD779EE}" type="presParOf" srcId="{D8C3EFAF-86C0-432C-827A-9DF56EA62099}" destId="{0E7D9E34-B441-4A4B-BDFD-E505F541C665}" srcOrd="0" destOrd="0" presId="urn:microsoft.com/office/officeart/2017/3/layout/HorizontalPathTimeline"/>
    <dgm:cxn modelId="{F4369226-0480-451C-BA36-F85C755EDAF3}" type="presParOf" srcId="{D8C3EFAF-86C0-432C-827A-9DF56EA62099}" destId="{643AA4A8-EF9E-4CA7-A05D-59E3FD117DDE}" srcOrd="1" destOrd="0" presId="urn:microsoft.com/office/officeart/2017/3/layout/HorizontalPathTimeline"/>
    <dgm:cxn modelId="{31E13F5A-AD3A-474D-84D9-7007AA40BBC7}" type="presParOf" srcId="{7B111546-685B-4EEC-90BD-690FE0C7B613}" destId="{71F59DF8-3B0B-41FD-A6A5-F94AFC4F5028}" srcOrd="2" destOrd="0" presId="urn:microsoft.com/office/officeart/2017/3/layout/HorizontalPathTimeline"/>
    <dgm:cxn modelId="{36FFA700-BA7C-4D6D-8EEB-ACC323F10F54}" type="presParOf" srcId="{7B111546-685B-4EEC-90BD-690FE0C7B613}" destId="{45439D22-FFF3-4953-AF67-73FD641BCBDD}" srcOrd="3" destOrd="0" presId="urn:microsoft.com/office/officeart/2017/3/layout/HorizontalPathTimeline"/>
    <dgm:cxn modelId="{BD040735-88CF-4E91-B6C5-D14C8AC78C76}" type="presParOf" srcId="{7B111546-685B-4EEC-90BD-690FE0C7B613}" destId="{4213F570-24D4-4717-94D9-B3E05CB7781C}" srcOrd="4" destOrd="0" presId="urn:microsoft.com/office/officeart/2017/3/layout/HorizontalPathTimeline"/>
    <dgm:cxn modelId="{1E55ABE6-38DA-41FE-A880-BBEFC0F86204}" type="presParOf" srcId="{515D4B3F-F8E5-4AF6-8F63-3D6FEC699526}" destId="{80AF005B-230A-4D30-9C62-FFF6DD4594A2}" srcOrd="13" destOrd="0" presId="urn:microsoft.com/office/officeart/2017/3/layout/HorizontalPathTimeline"/>
    <dgm:cxn modelId="{E4EF6508-EF59-4345-BC88-D1AAEBEBB749}" type="presParOf" srcId="{515D4B3F-F8E5-4AF6-8F63-3D6FEC699526}" destId="{4D01FF54-16F1-4252-A175-BDBE7BC9F603}" srcOrd="14" destOrd="0" presId="urn:microsoft.com/office/officeart/2017/3/layout/HorizontalPathTimeline"/>
    <dgm:cxn modelId="{5F2FBCA0-ECA2-4D7D-B269-4001BB8D65E5}" type="presParOf" srcId="{4D01FF54-16F1-4252-A175-BDBE7BC9F603}" destId="{F87932E3-44E3-466E-9EB9-84DDC81B5FB8}" srcOrd="0" destOrd="0" presId="urn:microsoft.com/office/officeart/2017/3/layout/HorizontalPathTimeline"/>
    <dgm:cxn modelId="{23C912AE-9328-498C-86E2-DE7FEFFB1395}" type="presParOf" srcId="{4D01FF54-16F1-4252-A175-BDBE7BC9F603}" destId="{F134C154-4E47-459F-AF68-89D41D83E0B7}" srcOrd="1" destOrd="0" presId="urn:microsoft.com/office/officeart/2017/3/layout/HorizontalPathTimeline"/>
    <dgm:cxn modelId="{CAA294AD-C9EE-4BF5-A867-13DC4E81BB29}" type="presParOf" srcId="{F134C154-4E47-459F-AF68-89D41D83E0B7}" destId="{984295DC-1DEC-4D23-A9A3-10ACA5F00A15}" srcOrd="0" destOrd="0" presId="urn:microsoft.com/office/officeart/2017/3/layout/HorizontalPathTimeline"/>
    <dgm:cxn modelId="{79D7D456-F404-472B-A814-76B02B76D17C}" type="presParOf" srcId="{F134C154-4E47-459F-AF68-89D41D83E0B7}" destId="{3F0AC9EE-D858-4CD5-B4B1-40B225777C55}" srcOrd="1" destOrd="0" presId="urn:microsoft.com/office/officeart/2017/3/layout/HorizontalPathTimeline"/>
    <dgm:cxn modelId="{F7ED7C5E-6018-44C8-B7A5-4E8D61BD88B3}" type="presParOf" srcId="{4D01FF54-16F1-4252-A175-BDBE7BC9F603}" destId="{6853C0C1-E3CE-42F3-959C-9D2DCDEE817C}" srcOrd="2" destOrd="0" presId="urn:microsoft.com/office/officeart/2017/3/layout/HorizontalPathTimeline"/>
    <dgm:cxn modelId="{B912C1D0-85B2-457C-AE7F-276D5EFB21F7}" type="presParOf" srcId="{4D01FF54-16F1-4252-A175-BDBE7BC9F603}" destId="{6BFD75C6-1248-4E87-A9EC-C0D752EB405D}" srcOrd="3" destOrd="0" presId="urn:microsoft.com/office/officeart/2017/3/layout/HorizontalPathTimeline"/>
    <dgm:cxn modelId="{F74C370A-51CF-487C-983B-DB85AE8344C0}" type="presParOf" srcId="{4D01FF54-16F1-4252-A175-BDBE7BC9F603}" destId="{FA116AC6-0B8B-4AC0-9775-DA9B9672E9FE}" srcOrd="4" destOrd="0" presId="urn:microsoft.com/office/officeart/2017/3/layout/HorizontalPathTimeline"/>
    <dgm:cxn modelId="{3AAD8480-8D31-4C82-A3A8-8763C92683F1}" type="presParOf" srcId="{515D4B3F-F8E5-4AF6-8F63-3D6FEC699526}" destId="{13A4343C-0518-4DC9-8F1A-7E6C194AFB38}" srcOrd="15" destOrd="0" presId="urn:microsoft.com/office/officeart/2017/3/layout/HorizontalPathTimeline"/>
    <dgm:cxn modelId="{1FC79F1A-6DF3-40E2-9331-05BEB32F068A}" type="presParOf" srcId="{515D4B3F-F8E5-4AF6-8F63-3D6FEC699526}" destId="{45C78BDE-CB71-4D10-AA78-D84099745009}" srcOrd="16" destOrd="0" presId="urn:microsoft.com/office/officeart/2017/3/layout/HorizontalPathTimeline"/>
    <dgm:cxn modelId="{F6F142AE-9A1B-46F1-A881-269A1F79A0B7}" type="presParOf" srcId="{45C78BDE-CB71-4D10-AA78-D84099745009}" destId="{B2352286-2FC9-4EA1-A25B-34D26A149CE1}" srcOrd="0" destOrd="0" presId="urn:microsoft.com/office/officeart/2017/3/layout/HorizontalPathTimeline"/>
    <dgm:cxn modelId="{E934861F-200C-4E86-B9C5-F9C32F0D070F}" type="presParOf" srcId="{45C78BDE-CB71-4D10-AA78-D84099745009}" destId="{5C2D32B0-4C25-471A-B961-1B4207D5085D}" srcOrd="1" destOrd="0" presId="urn:microsoft.com/office/officeart/2017/3/layout/HorizontalPathTimeline"/>
    <dgm:cxn modelId="{930FA386-4734-4690-AFC8-877E58A7FF37}" type="presParOf" srcId="{5C2D32B0-4C25-471A-B961-1B4207D5085D}" destId="{8C282313-BE65-479F-B250-BAB5A9BBCDDD}" srcOrd="0" destOrd="0" presId="urn:microsoft.com/office/officeart/2017/3/layout/HorizontalPathTimeline"/>
    <dgm:cxn modelId="{AF04F5AC-EDBE-4061-B122-7B4D8E4AFC99}" type="presParOf" srcId="{5C2D32B0-4C25-471A-B961-1B4207D5085D}" destId="{08CE7C9A-77E2-4FC9-9BDC-AD9DF575F82C}" srcOrd="1" destOrd="0" presId="urn:microsoft.com/office/officeart/2017/3/layout/HorizontalPathTimeline"/>
    <dgm:cxn modelId="{5973F935-23C9-4C58-8825-1B0EA8F7EB18}" type="presParOf" srcId="{45C78BDE-CB71-4D10-AA78-D84099745009}" destId="{1E102EF1-42D4-4BA4-A185-057977803CBD}" srcOrd="2" destOrd="0" presId="urn:microsoft.com/office/officeart/2017/3/layout/HorizontalPathTimeline"/>
    <dgm:cxn modelId="{32EC92B9-E9D9-4A9E-90DB-4B691C0EBD5A}" type="presParOf" srcId="{45C78BDE-CB71-4D10-AA78-D84099745009}" destId="{35D758FB-D8F8-4A78-AAE9-E46B0D559436}" srcOrd="3" destOrd="0" presId="urn:microsoft.com/office/officeart/2017/3/layout/HorizontalPathTimeline"/>
    <dgm:cxn modelId="{1F1A4743-F48C-443C-BB51-AABC928C1D4E}" type="presParOf" srcId="{45C78BDE-CB71-4D10-AA78-D84099745009}" destId="{BBA6F6C0-3EFE-413A-84F8-EE2092AA8619}"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50774-342E-4469-B978-A5E802B744B5}">
      <dsp:nvSpPr>
        <dsp:cNvPr id="0" name=""/>
        <dsp:cNvSpPr/>
      </dsp:nvSpPr>
      <dsp:spPr>
        <a:xfrm>
          <a:off x="229486" y="2336668"/>
          <a:ext cx="182475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dirty="0"/>
            <a:t>1990s</a:t>
          </a:r>
        </a:p>
      </dsp:txBody>
      <dsp:txXfrm>
        <a:off x="229486" y="2336668"/>
        <a:ext cx="1824752" cy="491701"/>
      </dsp:txXfrm>
    </dsp:sp>
    <dsp:sp modelId="{5EE154F4-036F-47C8-8C57-B0B140D2AEE7}">
      <dsp:nvSpPr>
        <dsp:cNvPr id="0" name=""/>
        <dsp:cNvSpPr/>
      </dsp:nvSpPr>
      <dsp:spPr>
        <a:xfrm>
          <a:off x="0" y="2088642"/>
          <a:ext cx="11407487" cy="1740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843D92-1E50-4CC8-AC17-A6E8B4C84F66}">
      <dsp:nvSpPr>
        <dsp:cNvPr id="0" name=""/>
        <dsp:cNvSpPr/>
      </dsp:nvSpPr>
      <dsp:spPr>
        <a:xfrm>
          <a:off x="138248" y="556427"/>
          <a:ext cx="2007227" cy="792487"/>
        </a:xfrm>
        <a:prstGeom prst="rect">
          <a:avLst/>
        </a:prstGeom>
        <a:solidFill>
          <a:schemeClr val="accent4">
            <a:lumMod val="20000"/>
            <a:lumOff val="8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Dr. </a:t>
          </a:r>
          <a:r>
            <a:rPr lang="en-US" sz="1100" kern="1200" dirty="0">
              <a:latin typeface="+mn-lt"/>
            </a:rPr>
            <a:t>Katalin </a:t>
          </a:r>
          <a:r>
            <a:rPr lang="en-US" sz="1100" kern="1200" dirty="0" err="1">
              <a:latin typeface="+mn-lt"/>
            </a:rPr>
            <a:t>Karik</a:t>
          </a:r>
          <a:r>
            <a:rPr lang="en-US" sz="1100" kern="1200" dirty="0" err="1">
              <a:latin typeface="+mn-lt"/>
              <a:ea typeface="Tahoma" panose="020B0604030504040204" pitchFamily="34" charset="0"/>
              <a:cs typeface="Tahoma" panose="020B0604030504040204" pitchFamily="34" charset="0"/>
            </a:rPr>
            <a:t>ó</a:t>
          </a:r>
          <a:r>
            <a:rPr lang="en-US" sz="1100" kern="1200" dirty="0">
              <a:latin typeface="+mn-lt"/>
            </a:rPr>
            <a:t> </a:t>
          </a:r>
          <a:r>
            <a:rPr lang="en-US" sz="1100" kern="1200" dirty="0" err="1">
              <a:latin typeface="+mn-lt"/>
            </a:rPr>
            <a:t>begain</a:t>
          </a:r>
          <a:r>
            <a:rPr lang="en-US" sz="1100" kern="1200" dirty="0">
              <a:latin typeface="+mn-lt"/>
            </a:rPr>
            <a:t> studying </a:t>
          </a:r>
          <a:r>
            <a:rPr lang="en-US" sz="1100" kern="1200" dirty="0"/>
            <a:t>mRNA technology for humans at Temple, then UPenn</a:t>
          </a:r>
        </a:p>
      </dsp:txBody>
      <dsp:txXfrm>
        <a:off x="138248" y="556427"/>
        <a:ext cx="2007227" cy="792487"/>
      </dsp:txXfrm>
    </dsp:sp>
    <dsp:sp modelId="{869A4CCB-51BE-4CBD-9D74-29D2B4A0597B}">
      <dsp:nvSpPr>
        <dsp:cNvPr id="0" name=""/>
        <dsp:cNvSpPr/>
      </dsp:nvSpPr>
      <dsp:spPr>
        <a:xfrm>
          <a:off x="1141862" y="1348914"/>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63F585E-3288-40E5-89C5-AD9F7F5AA977}">
      <dsp:nvSpPr>
        <dsp:cNvPr id="0" name=""/>
        <dsp:cNvSpPr/>
      </dsp:nvSpPr>
      <dsp:spPr>
        <a:xfrm>
          <a:off x="1369956" y="1522968"/>
          <a:ext cx="182475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dirty="0"/>
            <a:t>2000</a:t>
          </a:r>
        </a:p>
      </dsp:txBody>
      <dsp:txXfrm>
        <a:off x="1369956" y="1522968"/>
        <a:ext cx="1824752" cy="491701"/>
      </dsp:txXfrm>
    </dsp:sp>
    <dsp:sp modelId="{57D418B8-26E5-43F0-94F2-5A784878B4A4}">
      <dsp:nvSpPr>
        <dsp:cNvPr id="0" name=""/>
        <dsp:cNvSpPr/>
      </dsp:nvSpPr>
      <dsp:spPr>
        <a:xfrm>
          <a:off x="1278719" y="3002423"/>
          <a:ext cx="2007227" cy="948455"/>
        </a:xfrm>
        <a:prstGeom prst="rect">
          <a:avLst/>
        </a:prstGeom>
        <a:solidFill>
          <a:schemeClr val="accent4">
            <a:lumMod val="20000"/>
            <a:lumOff val="80000"/>
            <a:alpha val="90000"/>
          </a:schemeClr>
        </a:solidFill>
        <a:ln w="12700" cap="flat" cmpd="sng" algn="ctr">
          <a:solidFill>
            <a:schemeClr val="accent2">
              <a:tint val="40000"/>
              <a:alpha val="90000"/>
              <a:hueOff val="-211210"/>
              <a:satOff val="-2794"/>
              <a:lumOff val="-4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Dr. Barney Graham, head of Vanderbilt AIDS Vaccine </a:t>
          </a:r>
          <a:r>
            <a:rPr lang="en-US" sz="1100" kern="1200" dirty="0" err="1"/>
            <a:t>Evalution</a:t>
          </a:r>
          <a:r>
            <a:rPr lang="en-US" sz="1100" kern="1200" dirty="0"/>
            <a:t> Unit, recruited as one of founders of NIH Vaccine Research Center</a:t>
          </a:r>
        </a:p>
      </dsp:txBody>
      <dsp:txXfrm>
        <a:off x="1278719" y="3002423"/>
        <a:ext cx="2007227" cy="948455"/>
      </dsp:txXfrm>
    </dsp:sp>
    <dsp:sp modelId="{44ADB202-4AF4-4F1D-A49C-E239FDD08273}">
      <dsp:nvSpPr>
        <dsp:cNvPr id="0" name=""/>
        <dsp:cNvSpPr/>
      </dsp:nvSpPr>
      <dsp:spPr>
        <a:xfrm>
          <a:off x="2282332" y="2262695"/>
          <a:ext cx="0" cy="739727"/>
        </a:xfrm>
        <a:prstGeom prst="line">
          <a:avLst/>
        </a:prstGeom>
        <a:solidFill>
          <a:schemeClr val="accent2">
            <a:hueOff val="-147041"/>
            <a:satOff val="166"/>
            <a:lumOff val="392"/>
            <a:alphaOff val="0"/>
          </a:schemeClr>
        </a:solidFill>
        <a:ln w="6350" cap="flat" cmpd="sng" algn="ctr">
          <a:solidFill>
            <a:schemeClr val="accent2">
              <a:hueOff val="-147041"/>
              <a:satOff val="166"/>
              <a:lumOff val="392"/>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BDB13EA-06F2-4119-943E-DA99C7C5CD40}">
      <dsp:nvSpPr>
        <dsp:cNvPr id="0" name=""/>
        <dsp:cNvSpPr/>
      </dsp:nvSpPr>
      <dsp:spPr>
        <a:xfrm>
          <a:off x="1087470"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6C45AEB-4D44-412F-A483-E28BACA394ED}">
      <dsp:nvSpPr>
        <dsp:cNvPr id="0" name=""/>
        <dsp:cNvSpPr/>
      </dsp:nvSpPr>
      <dsp:spPr>
        <a:xfrm>
          <a:off x="222794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60DCB2-5F16-4C7D-878A-4DBD4371E627}">
      <dsp:nvSpPr>
        <dsp:cNvPr id="0" name=""/>
        <dsp:cNvSpPr/>
      </dsp:nvSpPr>
      <dsp:spPr>
        <a:xfrm>
          <a:off x="2510426" y="2336668"/>
          <a:ext cx="182475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dirty="0"/>
            <a:t>2002</a:t>
          </a:r>
        </a:p>
      </dsp:txBody>
      <dsp:txXfrm>
        <a:off x="2510426" y="2336668"/>
        <a:ext cx="1824752" cy="491701"/>
      </dsp:txXfrm>
    </dsp:sp>
    <dsp:sp modelId="{64EF4735-4A37-4AD5-B5C0-CB4F7325D6A5}">
      <dsp:nvSpPr>
        <dsp:cNvPr id="0" name=""/>
        <dsp:cNvSpPr/>
      </dsp:nvSpPr>
      <dsp:spPr>
        <a:xfrm>
          <a:off x="2419189" y="741903"/>
          <a:ext cx="2007227" cy="607011"/>
        </a:xfrm>
        <a:prstGeom prst="rect">
          <a:avLst/>
        </a:prstGeom>
        <a:solidFill>
          <a:schemeClr val="accent2">
            <a:lumMod val="20000"/>
            <a:lumOff val="80000"/>
            <a:alpha val="90000"/>
          </a:schemeClr>
        </a:solidFill>
        <a:ln w="12700" cap="flat" cmpd="sng" algn="ctr">
          <a:solidFill>
            <a:schemeClr val="accent2">
              <a:tint val="40000"/>
              <a:alpha val="90000"/>
              <a:hueOff val="-422420"/>
              <a:satOff val="-5589"/>
              <a:lumOff val="-8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SARS-CoV-1</a:t>
          </a:r>
        </a:p>
      </dsp:txBody>
      <dsp:txXfrm>
        <a:off x="2419189" y="741903"/>
        <a:ext cx="2007227" cy="607011"/>
      </dsp:txXfrm>
    </dsp:sp>
    <dsp:sp modelId="{1F53C992-9DC3-4C06-A078-E847A4D029E2}">
      <dsp:nvSpPr>
        <dsp:cNvPr id="0" name=""/>
        <dsp:cNvSpPr/>
      </dsp:nvSpPr>
      <dsp:spPr>
        <a:xfrm>
          <a:off x="3422803" y="1348914"/>
          <a:ext cx="0" cy="739727"/>
        </a:xfrm>
        <a:prstGeom prst="line">
          <a:avLst/>
        </a:prstGeom>
        <a:solidFill>
          <a:schemeClr val="accent2">
            <a:hueOff val="-189053"/>
            <a:satOff val="213"/>
            <a:lumOff val="504"/>
            <a:alphaOff val="0"/>
          </a:schemeClr>
        </a:solidFill>
        <a:ln w="6350" cap="flat" cmpd="sng" algn="ctr">
          <a:solidFill>
            <a:schemeClr val="accent2">
              <a:hueOff val="-189053"/>
              <a:satOff val="213"/>
              <a:lumOff val="504"/>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686C0DD-ABF9-46A8-B884-F54FBDF3F32A}">
      <dsp:nvSpPr>
        <dsp:cNvPr id="0" name=""/>
        <dsp:cNvSpPr/>
      </dsp:nvSpPr>
      <dsp:spPr>
        <a:xfrm>
          <a:off x="3650897" y="1522968"/>
          <a:ext cx="182475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dirty="0"/>
            <a:t>2005</a:t>
          </a:r>
        </a:p>
      </dsp:txBody>
      <dsp:txXfrm>
        <a:off x="3650897" y="1522968"/>
        <a:ext cx="1824752" cy="491701"/>
      </dsp:txXfrm>
    </dsp:sp>
    <dsp:sp modelId="{504A9940-2F3B-4A7C-8558-4CCF7F36BF75}">
      <dsp:nvSpPr>
        <dsp:cNvPr id="0" name=""/>
        <dsp:cNvSpPr/>
      </dsp:nvSpPr>
      <dsp:spPr>
        <a:xfrm>
          <a:off x="3559659" y="3002423"/>
          <a:ext cx="2007227" cy="796702"/>
        </a:xfrm>
        <a:prstGeom prst="rect">
          <a:avLst/>
        </a:prstGeom>
        <a:solidFill>
          <a:schemeClr val="accent4">
            <a:lumMod val="20000"/>
            <a:lumOff val="80000"/>
            <a:alpha val="90000"/>
          </a:schemeClr>
        </a:solidFill>
        <a:ln w="12700" cap="flat" cmpd="sng" algn="ctr">
          <a:solidFill>
            <a:schemeClr val="accent2">
              <a:tint val="40000"/>
              <a:alpha val="90000"/>
              <a:hueOff val="-633630"/>
              <a:satOff val="-8383"/>
              <a:lumOff val="-12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Dr. </a:t>
          </a:r>
          <a:r>
            <a:rPr lang="en-US" sz="1100" kern="1200" dirty="0" err="1"/>
            <a:t>Karik</a:t>
          </a:r>
          <a:r>
            <a:rPr lang="en-US" sz="1100" kern="1200" dirty="0" err="1">
              <a:latin typeface="+mn-lt"/>
              <a:ea typeface="Tahoma" panose="020B0604030504040204" pitchFamily="34" charset="0"/>
              <a:cs typeface="Tahoma" panose="020B0604030504040204" pitchFamily="34" charset="0"/>
            </a:rPr>
            <a:t>ó</a:t>
          </a:r>
          <a:r>
            <a:rPr lang="en-US" sz="1100" kern="1200" dirty="0"/>
            <a:t> and Dr. Drew Weissman created successful synthetic mRNA delivery system</a:t>
          </a:r>
        </a:p>
      </dsp:txBody>
      <dsp:txXfrm>
        <a:off x="3559659" y="3002423"/>
        <a:ext cx="2007227" cy="796702"/>
      </dsp:txXfrm>
    </dsp:sp>
    <dsp:sp modelId="{48BA3AAA-F5F5-4AAD-8BAD-B9A7F75E3B10}">
      <dsp:nvSpPr>
        <dsp:cNvPr id="0" name=""/>
        <dsp:cNvSpPr/>
      </dsp:nvSpPr>
      <dsp:spPr>
        <a:xfrm>
          <a:off x="4563273" y="2262695"/>
          <a:ext cx="0" cy="739727"/>
        </a:xfrm>
        <a:prstGeom prst="line">
          <a:avLst/>
        </a:prstGeom>
        <a:solidFill>
          <a:schemeClr val="accent2">
            <a:hueOff val="-441124"/>
            <a:satOff val="497"/>
            <a:lumOff val="1177"/>
            <a:alphaOff val="0"/>
          </a:schemeClr>
        </a:solidFill>
        <a:ln w="6350" cap="flat" cmpd="sng" algn="ctr">
          <a:solidFill>
            <a:schemeClr val="accent2">
              <a:hueOff val="-441124"/>
              <a:satOff val="497"/>
              <a:lumOff val="1177"/>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A28ADB4-D72A-48BA-8F4A-A2FCE97BB87F}">
      <dsp:nvSpPr>
        <dsp:cNvPr id="0" name=""/>
        <dsp:cNvSpPr/>
      </dsp:nvSpPr>
      <dsp:spPr>
        <a:xfrm>
          <a:off x="336841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107F432-5258-4BEE-A9A6-0573F45B439A}">
      <dsp:nvSpPr>
        <dsp:cNvPr id="0" name=""/>
        <dsp:cNvSpPr/>
      </dsp:nvSpPr>
      <dsp:spPr>
        <a:xfrm>
          <a:off x="450888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FC8A3AD-5539-4FDD-BA3E-871D2666E6C8}">
      <dsp:nvSpPr>
        <dsp:cNvPr id="0" name=""/>
        <dsp:cNvSpPr/>
      </dsp:nvSpPr>
      <dsp:spPr>
        <a:xfrm>
          <a:off x="4791367" y="2336668"/>
          <a:ext cx="182475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dirty="0"/>
            <a:t>2012</a:t>
          </a:r>
        </a:p>
      </dsp:txBody>
      <dsp:txXfrm>
        <a:off x="4791367" y="2336668"/>
        <a:ext cx="1824752" cy="491701"/>
      </dsp:txXfrm>
    </dsp:sp>
    <dsp:sp modelId="{506F35ED-994F-4CB9-843D-20F16ABEF5A0}">
      <dsp:nvSpPr>
        <dsp:cNvPr id="0" name=""/>
        <dsp:cNvSpPr/>
      </dsp:nvSpPr>
      <dsp:spPr>
        <a:xfrm>
          <a:off x="4700129" y="741903"/>
          <a:ext cx="2007227" cy="607011"/>
        </a:xfrm>
        <a:prstGeom prst="rect">
          <a:avLst/>
        </a:prstGeom>
        <a:solidFill>
          <a:schemeClr val="accent2">
            <a:lumMod val="20000"/>
            <a:lumOff val="80000"/>
            <a:alpha val="90000"/>
          </a:schemeClr>
        </a:solidFill>
        <a:ln w="12700" cap="flat" cmpd="sng" algn="ctr">
          <a:solidFill>
            <a:schemeClr val="accent2">
              <a:tint val="40000"/>
              <a:alpha val="90000"/>
              <a:hueOff val="-844839"/>
              <a:satOff val="-11177"/>
              <a:lumOff val="-17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MERS</a:t>
          </a:r>
        </a:p>
      </dsp:txBody>
      <dsp:txXfrm>
        <a:off x="4700129" y="741903"/>
        <a:ext cx="2007227" cy="607011"/>
      </dsp:txXfrm>
    </dsp:sp>
    <dsp:sp modelId="{4FAB611E-F961-44A8-B16F-B8786B3E4F6D}">
      <dsp:nvSpPr>
        <dsp:cNvPr id="0" name=""/>
        <dsp:cNvSpPr/>
      </dsp:nvSpPr>
      <dsp:spPr>
        <a:xfrm>
          <a:off x="5703743" y="1348914"/>
          <a:ext cx="0" cy="739727"/>
        </a:xfrm>
        <a:prstGeom prst="line">
          <a:avLst/>
        </a:prstGeom>
        <a:solidFill>
          <a:schemeClr val="accent2">
            <a:hueOff val="-567160"/>
            <a:satOff val="639"/>
            <a:lumOff val="1513"/>
            <a:alphaOff val="0"/>
          </a:schemeClr>
        </a:solidFill>
        <a:ln w="6350" cap="flat" cmpd="sng" algn="ctr">
          <a:solidFill>
            <a:schemeClr val="accent2">
              <a:hueOff val="-567160"/>
              <a:satOff val="639"/>
              <a:lumOff val="1513"/>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7B6251C-B03F-4F09-913A-D216E49E9B4E}">
      <dsp:nvSpPr>
        <dsp:cNvPr id="0" name=""/>
        <dsp:cNvSpPr/>
      </dsp:nvSpPr>
      <dsp:spPr>
        <a:xfrm>
          <a:off x="5931837" y="1522968"/>
          <a:ext cx="182475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dirty="0"/>
            <a:t>2013</a:t>
          </a:r>
        </a:p>
      </dsp:txBody>
      <dsp:txXfrm>
        <a:off x="5931837" y="1522968"/>
        <a:ext cx="1824752" cy="491701"/>
      </dsp:txXfrm>
    </dsp:sp>
    <dsp:sp modelId="{C591756D-D500-4740-89D4-F72FADA4ABF4}">
      <dsp:nvSpPr>
        <dsp:cNvPr id="0" name=""/>
        <dsp:cNvSpPr/>
      </dsp:nvSpPr>
      <dsp:spPr>
        <a:xfrm>
          <a:off x="5840599" y="3002423"/>
          <a:ext cx="2007227" cy="1348914"/>
        </a:xfrm>
        <a:prstGeom prst="rect">
          <a:avLst/>
        </a:prstGeom>
        <a:solidFill>
          <a:schemeClr val="accent4">
            <a:lumMod val="20000"/>
            <a:lumOff val="80000"/>
            <a:alpha val="90000"/>
          </a:schemeClr>
        </a:solidFill>
        <a:ln w="12700" cap="flat" cmpd="sng" algn="ctr">
          <a:solidFill>
            <a:schemeClr val="accent2">
              <a:tint val="40000"/>
              <a:alpha val="90000"/>
              <a:hueOff val="-1056049"/>
              <a:satOff val="-13972"/>
              <a:lumOff val="-21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Dr. </a:t>
          </a:r>
          <a:r>
            <a:rPr lang="en-US" sz="1100" kern="1200" dirty="0" smtClean="0"/>
            <a:t>Graham and Dr</a:t>
          </a:r>
          <a:r>
            <a:rPr lang="en-US" sz="1100" kern="1200" dirty="0"/>
            <a:t>. </a:t>
          </a:r>
          <a:r>
            <a:rPr lang="en-US" sz="1100" kern="1200" dirty="0" smtClean="0"/>
            <a:t>Jason McLellan </a:t>
          </a:r>
          <a:r>
            <a:rPr lang="en-US" sz="1100" kern="1200" dirty="0"/>
            <a:t>solved way to modify RSV virus prefusion spike protein to allow for successful structure-based vaccine</a:t>
          </a:r>
        </a:p>
        <a:p>
          <a:pPr lvl="0" algn="l" defTabSz="488950">
            <a:lnSpc>
              <a:spcPct val="90000"/>
            </a:lnSpc>
            <a:spcBef>
              <a:spcPct val="0"/>
            </a:spcBef>
            <a:spcAft>
              <a:spcPct val="35000"/>
            </a:spcAft>
          </a:pPr>
          <a:r>
            <a:rPr lang="en-US" sz="1100" kern="1200" dirty="0">
              <a:latin typeface="+mn-lt"/>
            </a:rPr>
            <a:t>Dr. </a:t>
          </a:r>
          <a:r>
            <a:rPr lang="en-US" sz="1100" kern="1200" dirty="0" err="1">
              <a:latin typeface="+mn-lt"/>
            </a:rPr>
            <a:t>Karik</a:t>
          </a:r>
          <a:r>
            <a:rPr lang="en-US" sz="1100" kern="1200" dirty="0" err="1">
              <a:latin typeface="+mn-lt"/>
              <a:ea typeface="Tahoma" panose="020B0604030504040204" pitchFamily="34" charset="0"/>
              <a:cs typeface="Tahoma" panose="020B0604030504040204" pitchFamily="34" charset="0"/>
            </a:rPr>
            <a:t>ó</a:t>
          </a:r>
          <a:r>
            <a:rPr lang="en-US" sz="1100" kern="1200" dirty="0"/>
            <a:t> joins </a:t>
          </a:r>
          <a:r>
            <a:rPr lang="en-US" sz="1100" kern="1200" dirty="0" err="1"/>
            <a:t>BioNTech</a:t>
          </a:r>
          <a:r>
            <a:rPr lang="en-US" sz="1100" kern="1200" dirty="0"/>
            <a:t> to oversee mRNA research</a:t>
          </a:r>
        </a:p>
      </dsp:txBody>
      <dsp:txXfrm>
        <a:off x="5840599" y="3002423"/>
        <a:ext cx="2007227" cy="1348914"/>
      </dsp:txXfrm>
    </dsp:sp>
    <dsp:sp modelId="{FA2D14BD-4FCD-43E8-8FD9-99D780B393A3}">
      <dsp:nvSpPr>
        <dsp:cNvPr id="0" name=""/>
        <dsp:cNvSpPr/>
      </dsp:nvSpPr>
      <dsp:spPr>
        <a:xfrm>
          <a:off x="6844213" y="2262695"/>
          <a:ext cx="0" cy="739727"/>
        </a:xfrm>
        <a:prstGeom prst="line">
          <a:avLst/>
        </a:prstGeom>
        <a:solidFill>
          <a:schemeClr val="accent2">
            <a:hueOff val="-756213"/>
            <a:satOff val="853"/>
            <a:lumOff val="2017"/>
            <a:alphaOff val="0"/>
          </a:schemeClr>
        </a:solidFill>
        <a:ln w="6350" cap="flat" cmpd="sng" algn="ctr">
          <a:solidFill>
            <a:schemeClr val="accent2">
              <a:hueOff val="-756213"/>
              <a:satOff val="853"/>
              <a:lumOff val="2017"/>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FCDA207-A0C8-455E-9A9F-BC189C0EF2C3}">
      <dsp:nvSpPr>
        <dsp:cNvPr id="0" name=""/>
        <dsp:cNvSpPr/>
      </dsp:nvSpPr>
      <dsp:spPr>
        <a:xfrm>
          <a:off x="564935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C0533B9-F293-4276-9345-74A5656DCC19}">
      <dsp:nvSpPr>
        <dsp:cNvPr id="0" name=""/>
        <dsp:cNvSpPr/>
      </dsp:nvSpPr>
      <dsp:spPr>
        <a:xfrm>
          <a:off x="678982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EB008E-B3EF-4FF2-BDAF-2A7C73A250B5}">
      <dsp:nvSpPr>
        <dsp:cNvPr id="0" name=""/>
        <dsp:cNvSpPr/>
      </dsp:nvSpPr>
      <dsp:spPr>
        <a:xfrm>
          <a:off x="7072307" y="2336668"/>
          <a:ext cx="182475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dirty="0"/>
            <a:t>2014</a:t>
          </a:r>
        </a:p>
      </dsp:txBody>
      <dsp:txXfrm>
        <a:off x="7072307" y="2336668"/>
        <a:ext cx="1824752" cy="491701"/>
      </dsp:txXfrm>
    </dsp:sp>
    <dsp:sp modelId="{0E7D9E34-B441-4A4B-BDFD-E505F541C665}">
      <dsp:nvSpPr>
        <dsp:cNvPr id="0" name=""/>
        <dsp:cNvSpPr/>
      </dsp:nvSpPr>
      <dsp:spPr>
        <a:xfrm>
          <a:off x="6981070" y="400459"/>
          <a:ext cx="2007227" cy="948455"/>
        </a:xfrm>
        <a:prstGeom prst="rect">
          <a:avLst/>
        </a:prstGeom>
        <a:solidFill>
          <a:schemeClr val="accent4">
            <a:lumMod val="20000"/>
            <a:lumOff val="80000"/>
            <a:alpha val="90000"/>
          </a:schemeClr>
        </a:solidFill>
        <a:ln w="12700" cap="flat" cmpd="sng" algn="ctr">
          <a:solidFill>
            <a:schemeClr val="accent2">
              <a:tint val="40000"/>
              <a:alpha val="90000"/>
              <a:hueOff val="-1267259"/>
              <a:satOff val="-16766"/>
              <a:lumOff val="-25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Dr. Kizzmekia Corbett appointed to NIH Vaccine Research Center after years of working on viruses and vaccines</a:t>
          </a:r>
        </a:p>
      </dsp:txBody>
      <dsp:txXfrm>
        <a:off x="6981070" y="400459"/>
        <a:ext cx="2007227" cy="948455"/>
      </dsp:txXfrm>
    </dsp:sp>
    <dsp:sp modelId="{71F59DF8-3B0B-41FD-A6A5-F94AFC4F5028}">
      <dsp:nvSpPr>
        <dsp:cNvPr id="0" name=""/>
        <dsp:cNvSpPr/>
      </dsp:nvSpPr>
      <dsp:spPr>
        <a:xfrm>
          <a:off x="7984683" y="1348914"/>
          <a:ext cx="0" cy="739727"/>
        </a:xfrm>
        <a:prstGeom prst="line">
          <a:avLst/>
        </a:prstGeom>
        <a:solidFill>
          <a:schemeClr val="accent2">
            <a:hueOff val="-1029290"/>
            <a:satOff val="1160"/>
            <a:lumOff val="2746"/>
            <a:alphaOff val="0"/>
          </a:schemeClr>
        </a:solidFill>
        <a:ln w="6350" cap="flat" cmpd="sng" algn="ctr">
          <a:solidFill>
            <a:schemeClr val="accent2">
              <a:hueOff val="-1029290"/>
              <a:satOff val="1160"/>
              <a:lumOff val="2746"/>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87932E3-44E3-466E-9EB9-84DDC81B5FB8}">
      <dsp:nvSpPr>
        <dsp:cNvPr id="0" name=""/>
        <dsp:cNvSpPr/>
      </dsp:nvSpPr>
      <dsp:spPr>
        <a:xfrm>
          <a:off x="8212777" y="1522968"/>
          <a:ext cx="182475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dirty="0"/>
            <a:t>2017 </a:t>
          </a:r>
        </a:p>
      </dsp:txBody>
      <dsp:txXfrm>
        <a:off x="8212777" y="1522968"/>
        <a:ext cx="1824752" cy="491701"/>
      </dsp:txXfrm>
    </dsp:sp>
    <dsp:sp modelId="{984295DC-1DEC-4D23-A9A3-10ACA5F00A15}">
      <dsp:nvSpPr>
        <dsp:cNvPr id="0" name=""/>
        <dsp:cNvSpPr/>
      </dsp:nvSpPr>
      <dsp:spPr>
        <a:xfrm>
          <a:off x="8121540" y="3002423"/>
          <a:ext cx="2007227" cy="1348914"/>
        </a:xfrm>
        <a:prstGeom prst="rect">
          <a:avLst/>
        </a:prstGeom>
        <a:solidFill>
          <a:schemeClr val="accent4">
            <a:lumMod val="20000"/>
            <a:lumOff val="80000"/>
            <a:alpha val="90000"/>
          </a:schemeClr>
        </a:solidFill>
        <a:ln w="12700" cap="flat" cmpd="sng" algn="ctr">
          <a:solidFill>
            <a:schemeClr val="accent2">
              <a:tint val="40000"/>
              <a:alpha val="90000"/>
              <a:hueOff val="-1478469"/>
              <a:satOff val="-19561"/>
              <a:lumOff val="-29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Dr. McLellan (UT Austin) and Dr. Andrew Ward (Scripps Research) figured out coronavirus prefusion spike structure</a:t>
          </a:r>
        </a:p>
        <a:p>
          <a:pPr lvl="0" algn="l" defTabSz="488950">
            <a:lnSpc>
              <a:spcPct val="90000"/>
            </a:lnSpc>
            <a:spcBef>
              <a:spcPct val="0"/>
            </a:spcBef>
            <a:spcAft>
              <a:spcPct val="35000"/>
            </a:spcAft>
          </a:pPr>
          <a:r>
            <a:rPr lang="en-US" sz="1100" kern="1200" dirty="0"/>
            <a:t>Dr. Graham partners with </a:t>
          </a:r>
          <a:r>
            <a:rPr lang="en-US" sz="1100" kern="1200" dirty="0" err="1"/>
            <a:t>Moderna</a:t>
          </a:r>
          <a:r>
            <a:rPr lang="en-US" sz="1100" kern="1200" dirty="0"/>
            <a:t> for mRNA MERS vaccine</a:t>
          </a:r>
        </a:p>
      </dsp:txBody>
      <dsp:txXfrm>
        <a:off x="8121540" y="3002423"/>
        <a:ext cx="2007227" cy="1348914"/>
      </dsp:txXfrm>
    </dsp:sp>
    <dsp:sp modelId="{6853C0C1-E3CE-42F3-959C-9D2DCDEE817C}">
      <dsp:nvSpPr>
        <dsp:cNvPr id="0" name=""/>
        <dsp:cNvSpPr/>
      </dsp:nvSpPr>
      <dsp:spPr>
        <a:xfrm>
          <a:off x="9125154" y="2262695"/>
          <a:ext cx="0" cy="739727"/>
        </a:xfrm>
        <a:prstGeom prst="line">
          <a:avLst/>
        </a:prstGeom>
        <a:solidFill>
          <a:schemeClr val="accent2">
            <a:hueOff val="-1176331"/>
            <a:satOff val="1326"/>
            <a:lumOff val="3138"/>
            <a:alphaOff val="0"/>
          </a:schemeClr>
        </a:solidFill>
        <a:ln w="6350" cap="flat" cmpd="sng" algn="ctr">
          <a:solidFill>
            <a:schemeClr val="accent2">
              <a:hueOff val="-1176331"/>
              <a:satOff val="1326"/>
              <a:lumOff val="3138"/>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5439D22-FFF3-4953-AF67-73FD641BCBDD}">
      <dsp:nvSpPr>
        <dsp:cNvPr id="0" name=""/>
        <dsp:cNvSpPr/>
      </dsp:nvSpPr>
      <dsp:spPr>
        <a:xfrm>
          <a:off x="7930292"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BFD75C6-1248-4E87-A9EC-C0D752EB405D}">
      <dsp:nvSpPr>
        <dsp:cNvPr id="0" name=""/>
        <dsp:cNvSpPr/>
      </dsp:nvSpPr>
      <dsp:spPr>
        <a:xfrm>
          <a:off x="9070762"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2352286-2FC9-4EA1-A25B-34D26A149CE1}">
      <dsp:nvSpPr>
        <dsp:cNvPr id="0" name=""/>
        <dsp:cNvSpPr/>
      </dsp:nvSpPr>
      <dsp:spPr>
        <a:xfrm>
          <a:off x="9353248" y="2336668"/>
          <a:ext cx="1824752"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dirty="0"/>
            <a:t>2020</a:t>
          </a:r>
        </a:p>
      </dsp:txBody>
      <dsp:txXfrm>
        <a:off x="9353248" y="2336668"/>
        <a:ext cx="1824752" cy="491701"/>
      </dsp:txXfrm>
    </dsp:sp>
    <dsp:sp modelId="{8C282313-BE65-479F-B250-BAB5A9BBCDDD}">
      <dsp:nvSpPr>
        <dsp:cNvPr id="0" name=""/>
        <dsp:cNvSpPr/>
      </dsp:nvSpPr>
      <dsp:spPr>
        <a:xfrm>
          <a:off x="9262010" y="741903"/>
          <a:ext cx="2007227" cy="607011"/>
        </a:xfrm>
        <a:prstGeom prst="rect">
          <a:avLst/>
        </a:prstGeom>
        <a:solidFill>
          <a:schemeClr val="accent2">
            <a:lumMod val="20000"/>
            <a:lumOff val="80000"/>
            <a:alpha val="90000"/>
          </a:schemeClr>
        </a:solidFill>
        <a:ln w="12700" cap="flat" cmpd="sng" algn="ctr">
          <a:solidFill>
            <a:schemeClr val="accent2">
              <a:tint val="40000"/>
              <a:alpha val="90000"/>
              <a:hueOff val="-1689679"/>
              <a:satOff val="-22355"/>
              <a:lumOff val="-34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SARS-CoV-2</a:t>
          </a:r>
        </a:p>
      </dsp:txBody>
      <dsp:txXfrm>
        <a:off x="9262010" y="741903"/>
        <a:ext cx="2007227" cy="607011"/>
      </dsp:txXfrm>
    </dsp:sp>
    <dsp:sp modelId="{1E102EF1-42D4-4BA4-A185-057977803CBD}">
      <dsp:nvSpPr>
        <dsp:cNvPr id="0" name=""/>
        <dsp:cNvSpPr/>
      </dsp:nvSpPr>
      <dsp:spPr>
        <a:xfrm>
          <a:off x="10265624" y="1348914"/>
          <a:ext cx="0" cy="739727"/>
        </a:xfrm>
        <a:prstGeom prst="line">
          <a:avLst/>
        </a:prstGeom>
        <a:solidFill>
          <a:schemeClr val="accent2">
            <a:hueOff val="-1134320"/>
            <a:satOff val="1279"/>
            <a:lumOff val="3026"/>
            <a:alphaOff val="0"/>
          </a:schemeClr>
        </a:solidFill>
        <a:ln w="6350" cap="flat" cmpd="sng" algn="ctr">
          <a:solidFill>
            <a:schemeClr val="accent2">
              <a:hueOff val="-1134320"/>
              <a:satOff val="1279"/>
              <a:lumOff val="3026"/>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5D758FB-D8F8-4A78-AAE9-E46B0D559436}">
      <dsp:nvSpPr>
        <dsp:cNvPr id="0" name=""/>
        <dsp:cNvSpPr/>
      </dsp:nvSpPr>
      <dsp:spPr>
        <a:xfrm>
          <a:off x="10211232"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E87A3-CECD-46DE-B0E9-B95DAE6211C2}" type="datetimeFigureOut">
              <a:rPr lang="en-US" smtClean="0"/>
              <a:t>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574FD-5287-408E-B9BE-1488C8258A4F}" type="slidenum">
              <a:rPr lang="en-US" smtClean="0"/>
              <a:t>‹#›</a:t>
            </a:fld>
            <a:endParaRPr lang="en-US"/>
          </a:p>
        </p:txBody>
      </p:sp>
    </p:spTree>
    <p:extLst>
      <p:ext uri="{BB962C8B-B14F-4D97-AF65-F5344CB8AC3E}">
        <p14:creationId xmlns:p14="http://schemas.microsoft.com/office/powerpoint/2010/main" val="356555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574FD-5287-408E-B9BE-1488C8258A4F}" type="slidenum">
              <a:rPr lang="en-US" smtClean="0"/>
              <a:t>1</a:t>
            </a:fld>
            <a:endParaRPr lang="en-US"/>
          </a:p>
        </p:txBody>
      </p:sp>
    </p:spTree>
    <p:extLst>
      <p:ext uri="{BB962C8B-B14F-4D97-AF65-F5344CB8AC3E}">
        <p14:creationId xmlns:p14="http://schemas.microsoft.com/office/powerpoint/2010/main" val="32720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8fafc9dee_5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a8fafc9dee_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54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https://www.nature.com/articles/d41586-020-03626-1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2A2A0-ADF8-47C7-996D-381D52D1DE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78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574FD-5287-408E-B9BE-1488C8258A4F}" type="slidenum">
              <a:rPr lang="en-US" smtClean="0"/>
              <a:t>19</a:t>
            </a:fld>
            <a:endParaRPr lang="en-US"/>
          </a:p>
        </p:txBody>
      </p:sp>
    </p:spTree>
    <p:extLst>
      <p:ext uri="{BB962C8B-B14F-4D97-AF65-F5344CB8AC3E}">
        <p14:creationId xmlns:p14="http://schemas.microsoft.com/office/powerpoint/2010/main" val="356044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574FD-5287-408E-B9BE-1488C8258A4F}" type="slidenum">
              <a:rPr lang="en-US" smtClean="0"/>
              <a:t>22</a:t>
            </a:fld>
            <a:endParaRPr lang="en-US"/>
          </a:p>
        </p:txBody>
      </p:sp>
    </p:spTree>
    <p:extLst>
      <p:ext uri="{BB962C8B-B14F-4D97-AF65-F5344CB8AC3E}">
        <p14:creationId xmlns:p14="http://schemas.microsoft.com/office/powerpoint/2010/main" val="249696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https://www.jacc.org/doi/pdf/10.1016/j.jcmg.2020.10.005</a:t>
            </a:r>
          </a:p>
          <a:p>
            <a:r>
              <a:rPr lang="en-US" dirty="0"/>
              <a:t>https://www.kcra.com/article/its-been-really-long-journey-firefighters-covid-recovery-long-haul/35078568</a:t>
            </a:r>
          </a:p>
          <a:p>
            <a:r>
              <a:rPr lang="en-US" dirty="0"/>
              <a:t>https://www.universityofcalifornia.edu/news/frightening-uncertainty-long-haul-covid-19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2A2A0-ADF8-47C7-996D-381D52D1DE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6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574FD-5287-408E-B9BE-1488C8258A4F}" type="slidenum">
              <a:rPr lang="en-US" smtClean="0"/>
              <a:t>25</a:t>
            </a:fld>
            <a:endParaRPr lang="en-US"/>
          </a:p>
        </p:txBody>
      </p:sp>
    </p:spTree>
    <p:extLst>
      <p:ext uri="{BB962C8B-B14F-4D97-AF65-F5344CB8AC3E}">
        <p14:creationId xmlns:p14="http://schemas.microsoft.com/office/powerpoint/2010/main" val="801335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570E-F359-2540-8BC4-BB730E0ADAA6}"/>
              </a:ext>
            </a:extLst>
          </p:cNvPr>
          <p:cNvSpPr>
            <a:spLocks noGrp="1"/>
          </p:cNvSpPr>
          <p:nvPr>
            <p:ph type="title"/>
          </p:nvPr>
        </p:nvSpPr>
        <p:spPr>
          <a:xfrm>
            <a:off x="831851" y="1842651"/>
            <a:ext cx="6533454" cy="2052943"/>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8A7E960-9879-5F41-860B-2C8CCBCB8F5F}"/>
              </a:ext>
            </a:extLst>
          </p:cNvPr>
          <p:cNvSpPr>
            <a:spLocks noGrp="1"/>
          </p:cNvSpPr>
          <p:nvPr>
            <p:ph type="body" idx="1"/>
          </p:nvPr>
        </p:nvSpPr>
        <p:spPr>
          <a:xfrm>
            <a:off x="831850" y="4163579"/>
            <a:ext cx="6646188" cy="108482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descr="A black and white logo&#10;&#10;Description automatically generated with medium confidence">
            <a:extLst>
              <a:ext uri="{FF2B5EF4-FFF2-40B4-BE49-F238E27FC236}">
                <a16:creationId xmlns:a16="http://schemas.microsoft.com/office/drawing/2014/main" id="{FF92F010-9CCF-DB41-8915-90A0D84AEDAD}"/>
              </a:ext>
            </a:extLst>
          </p:cNvPr>
          <p:cNvPicPr>
            <a:picLocks noChangeAspect="1"/>
          </p:cNvPicPr>
          <p:nvPr userDrawn="1"/>
        </p:nvPicPr>
        <p:blipFill>
          <a:blip r:embed="rId3"/>
          <a:stretch>
            <a:fillRect/>
          </a:stretch>
        </p:blipFill>
        <p:spPr>
          <a:xfrm>
            <a:off x="831850" y="5766134"/>
            <a:ext cx="2724150" cy="626555"/>
          </a:xfrm>
          <a:prstGeom prst="rect">
            <a:avLst/>
          </a:prstGeom>
        </p:spPr>
      </p:pic>
    </p:spTree>
    <p:extLst>
      <p:ext uri="{BB962C8B-B14F-4D97-AF65-F5344CB8AC3E}">
        <p14:creationId xmlns:p14="http://schemas.microsoft.com/office/powerpoint/2010/main" val="367420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9BCF-00B7-8C42-BFFF-F90D75C2ABCB}"/>
              </a:ext>
            </a:extLst>
          </p:cNvPr>
          <p:cNvSpPr>
            <a:spLocks noGrp="1"/>
          </p:cNvSpPr>
          <p:nvPr>
            <p:ph type="title"/>
          </p:nvPr>
        </p:nvSpPr>
        <p:spPr>
          <a:xfrm>
            <a:off x="1676400" y="1513205"/>
            <a:ext cx="8483600" cy="1325563"/>
          </a:xfrm>
        </p:spPr>
        <p:txBody>
          <a:bodyPr/>
          <a:lstStyle>
            <a:lvl1pPr>
              <a:defRPr sz="3600">
                <a:solidFill>
                  <a:schemeClr val="bg1"/>
                </a:solidFill>
              </a:defRPr>
            </a:lvl1pPr>
          </a:lstStyle>
          <a:p>
            <a:r>
              <a:rPr lang="en-US" dirty="0"/>
              <a:t>Click to edit Master title style</a:t>
            </a:r>
          </a:p>
        </p:txBody>
      </p:sp>
      <p:sp>
        <p:nvSpPr>
          <p:cNvPr id="7" name="Text Placeholder 3">
            <a:extLst>
              <a:ext uri="{FF2B5EF4-FFF2-40B4-BE49-F238E27FC236}">
                <a16:creationId xmlns:a16="http://schemas.microsoft.com/office/drawing/2014/main" id="{EA82AB38-AE27-AF43-86F4-F594367AE794}"/>
              </a:ext>
            </a:extLst>
          </p:cNvPr>
          <p:cNvSpPr>
            <a:spLocks noGrp="1"/>
          </p:cNvSpPr>
          <p:nvPr>
            <p:ph type="body" sz="half" idx="2"/>
          </p:nvPr>
        </p:nvSpPr>
        <p:spPr>
          <a:xfrm>
            <a:off x="1676400" y="2838768"/>
            <a:ext cx="848360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34808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rgbClr val="27426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96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431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rgbClr val="27426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956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a:xfrm>
            <a:off x="2203862" y="365125"/>
            <a:ext cx="9552709" cy="1325563"/>
          </a:xfrm>
        </p:spPr>
        <p:txBody>
          <a:bodyPr/>
          <a:lstStyle>
            <a:lvl1pPr>
              <a:defRPr>
                <a:solidFill>
                  <a:srgbClr val="274269"/>
                </a:solidFill>
              </a:defRPr>
            </a:lvl1pPr>
          </a:lstStyle>
          <a:p>
            <a:r>
              <a:rPr lang="en-US" dirty="0"/>
              <a:t>Click to edit Master title style</a:t>
            </a:r>
          </a:p>
        </p:txBody>
      </p:sp>
      <p:sp>
        <p:nvSpPr>
          <p:cNvPr id="4" name="Picture Placeholder 2">
            <a:extLst>
              <a:ext uri="{FF2B5EF4-FFF2-40B4-BE49-F238E27FC236}">
                <a16:creationId xmlns:a16="http://schemas.microsoft.com/office/drawing/2014/main" id="{3FFE652D-93C7-CF47-931B-0EF3F30745FD}"/>
              </a:ext>
            </a:extLst>
          </p:cNvPr>
          <p:cNvSpPr>
            <a:spLocks noGrp="1"/>
          </p:cNvSpPr>
          <p:nvPr>
            <p:ph type="pic" idx="1"/>
          </p:nvPr>
        </p:nvSpPr>
        <p:spPr>
          <a:xfrm>
            <a:off x="2203862" y="1984376"/>
            <a:ext cx="6172200" cy="450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3">
            <a:extLst>
              <a:ext uri="{FF2B5EF4-FFF2-40B4-BE49-F238E27FC236}">
                <a16:creationId xmlns:a16="http://schemas.microsoft.com/office/drawing/2014/main" id="{2BB7AA5F-D99E-FE42-9970-09074F3AC42B}"/>
              </a:ext>
            </a:extLst>
          </p:cNvPr>
          <p:cNvSpPr>
            <a:spLocks noGrp="1"/>
          </p:cNvSpPr>
          <p:nvPr>
            <p:ph type="body" sz="half" idx="2"/>
          </p:nvPr>
        </p:nvSpPr>
        <p:spPr>
          <a:xfrm>
            <a:off x="8534998" y="1984374"/>
            <a:ext cx="3126571" cy="45084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8970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rgbClr val="27426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891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37398-E4D1-4902-8AC1-616E25ECA47F}"/>
              </a:ext>
            </a:extLst>
          </p:cNvPr>
          <p:cNvSpPr>
            <a:spLocks noGrp="1"/>
          </p:cNvSpPr>
          <p:nvPr>
            <p:ph type="dt" sz="half" idx="10"/>
          </p:nvPr>
        </p:nvSpPr>
        <p:spPr/>
        <p:txBody>
          <a:bodyPr/>
          <a:lstStyle/>
          <a:p>
            <a:fld id="{A9509C28-723F-479E-B93F-CD66E74F529C}" type="datetimeFigureOut">
              <a:rPr lang="en-US" smtClean="0"/>
              <a:t>2/4/2021</a:t>
            </a:fld>
            <a:endParaRPr lang="en-US"/>
          </a:p>
        </p:txBody>
      </p:sp>
      <p:sp>
        <p:nvSpPr>
          <p:cNvPr id="3" name="Footer Placeholder 2">
            <a:extLst>
              <a:ext uri="{FF2B5EF4-FFF2-40B4-BE49-F238E27FC236}">
                <a16:creationId xmlns:a16="http://schemas.microsoft.com/office/drawing/2014/main" id="{9C8C6370-5A20-4111-9080-EA77DE9AD5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920203-9A1A-408F-8454-31BEB617632A}"/>
              </a:ext>
            </a:extLst>
          </p:cNvPr>
          <p:cNvSpPr>
            <a:spLocks noGrp="1"/>
          </p:cNvSpPr>
          <p:nvPr>
            <p:ph type="sldNum" sz="quarter" idx="12"/>
          </p:nvPr>
        </p:nvSpPr>
        <p:spPr/>
        <p:txBody>
          <a:bodyPr/>
          <a:lstStyle/>
          <a:p>
            <a:fld id="{C09269DB-8207-4628-9C62-392B4B8F5B92}" type="slidenum">
              <a:rPr lang="en-US" smtClean="0"/>
              <a:t>‹#›</a:t>
            </a:fld>
            <a:endParaRPr lang="en-US"/>
          </a:p>
        </p:txBody>
      </p:sp>
    </p:spTree>
    <p:extLst>
      <p:ext uri="{BB962C8B-B14F-4D97-AF65-F5344CB8AC3E}">
        <p14:creationId xmlns:p14="http://schemas.microsoft.com/office/powerpoint/2010/main" val="2859993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7917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1C238-659A-BF41-97ED-064F2F033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C841C4-B1F3-7343-A7BA-0599F2F2C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CB2B27-B821-7B47-8598-442910911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64D9-35EC-C243-BE6C-3A78A502B625}" type="datetimeFigureOut">
              <a:rPr lang="en-US" smtClean="0"/>
              <a:t>2/4/2021</a:t>
            </a:fld>
            <a:endParaRPr lang="en-US"/>
          </a:p>
        </p:txBody>
      </p:sp>
      <p:sp>
        <p:nvSpPr>
          <p:cNvPr id="5" name="Footer Placeholder 4">
            <a:extLst>
              <a:ext uri="{FF2B5EF4-FFF2-40B4-BE49-F238E27FC236}">
                <a16:creationId xmlns:a16="http://schemas.microsoft.com/office/drawing/2014/main" id="{24D414D7-9C74-E349-84DC-FEBA3DF1D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B2B84F-2F42-5D4C-A25A-EFAEF183F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a:p>
        </p:txBody>
      </p:sp>
    </p:spTree>
    <p:extLst>
      <p:ext uri="{BB962C8B-B14F-4D97-AF65-F5344CB8AC3E}">
        <p14:creationId xmlns:p14="http://schemas.microsoft.com/office/powerpoint/2010/main" val="4060944526"/>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0" r:id="rId3"/>
    <p:sldLayoutId id="2147483660" r:id="rId4"/>
    <p:sldLayoutId id="2147483661" r:id="rId5"/>
    <p:sldLayoutId id="2147483662" r:id="rId6"/>
    <p:sldLayoutId id="2147483663" r:id="rId7"/>
    <p:sldLayoutId id="2147483664" r:id="rId8"/>
    <p:sldLayoutId id="2147483665" r:id="rId9"/>
  </p:sldLayoutIdLst>
  <p:txStyles>
    <p:title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ucdavis.edu/covid-19/what-to-know-about-herd-immunity/" TargetMode="External"/><Relationship Id="rId4" Type="http://schemas.openxmlformats.org/officeDocument/2006/relationships/hyperlink" Target="https://www.jhsph.edu/covid-19/articles/achieving-herd-immunity-with-covid19.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hyperlink" Target="https://www.cdc.gov/coronavirus/2019-ncov/index.html" TargetMode="External"/><Relationship Id="rId3" Type="http://schemas.openxmlformats.org/officeDocument/2006/relationships/hyperlink" Target="https://www.stopcovid-19ca.org/" TargetMode="External"/><Relationship Id="rId7" Type="http://schemas.openxmlformats.org/officeDocument/2006/relationships/hyperlink" Target="https://www.cdc.gov/coronavirus/2019-ncov/vaccines/toolkits/community-organization.html"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covid19community.nih.gov/" TargetMode="External"/><Relationship Id="rId5" Type="http://schemas.openxmlformats.org/officeDocument/2006/relationships/hyperlink" Target="https://drive.google.com/file/d/1dNfOgk1WUyXfQ542Ax9MtlWUiez6dTBw/view" TargetMode="External"/><Relationship Id="rId4" Type="http://schemas.openxmlformats.org/officeDocument/2006/relationships/hyperlink" Target="https://drive.google.com/file/d/1GNhlKp9RZUvSx2BAhJZvpxCzdKaTwzpw/view" TargetMode="External"/><Relationship Id="rId9" Type="http://schemas.openxmlformats.org/officeDocument/2006/relationships/hyperlink" Target="https://astho.org/COVID-19/"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s://cen.acs.org/pharmaceuticals/vaccines/tiny-tweak-behind-COVID-19/98/i38" TargetMode="External"/><Relationship Id="rId13"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3.xml"/><Relationship Id="rId16" Type="http://schemas.openxmlformats.org/officeDocument/2006/relationships/image" Target="../media/image18.jpeg"/><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13.jpeg"/><Relationship Id="rId5" Type="http://schemas.openxmlformats.org/officeDocument/2006/relationships/diagramQuickStyle" Target="../diagrams/quickStyle1.xml"/><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diagramLayout" Target="../diagrams/layout1.xml"/><Relationship Id="rId9" Type="http://schemas.openxmlformats.org/officeDocument/2006/relationships/image" Target="../media/image11.jpeg"/><Relationship Id="rId1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C46B5-E01B-0A48-BF7E-0702306215E0}"/>
              </a:ext>
            </a:extLst>
          </p:cNvPr>
          <p:cNvSpPr>
            <a:spLocks noGrp="1"/>
          </p:cNvSpPr>
          <p:nvPr>
            <p:ph type="title"/>
          </p:nvPr>
        </p:nvSpPr>
        <p:spPr>
          <a:xfrm>
            <a:off x="831851" y="807135"/>
            <a:ext cx="6533454" cy="2052943"/>
          </a:xfrm>
        </p:spPr>
        <p:txBody>
          <a:bodyPr>
            <a:normAutofit fontScale="90000"/>
          </a:bodyPr>
          <a:lstStyle/>
          <a:p>
            <a:r>
              <a:rPr lang="en-US" dirty="0" smtClean="0"/>
              <a:t>COVID-19 Vaccine</a:t>
            </a:r>
            <a:r>
              <a:rPr lang="en-US" dirty="0"/>
              <a:t> </a:t>
            </a:r>
            <a:r>
              <a:rPr lang="en-US" dirty="0" smtClean="0"/>
              <a:t>Overview</a:t>
            </a:r>
            <a:endParaRPr lang="en-US" dirty="0"/>
          </a:p>
        </p:txBody>
      </p:sp>
      <p:sp>
        <p:nvSpPr>
          <p:cNvPr id="5" name="Text Placeholder 4">
            <a:extLst>
              <a:ext uri="{FF2B5EF4-FFF2-40B4-BE49-F238E27FC236}">
                <a16:creationId xmlns:a16="http://schemas.microsoft.com/office/drawing/2014/main" id="{7D53B4F8-39CF-0644-A97C-7A3E309F7149}"/>
              </a:ext>
            </a:extLst>
          </p:cNvPr>
          <p:cNvSpPr>
            <a:spLocks noGrp="1"/>
          </p:cNvSpPr>
          <p:nvPr>
            <p:ph type="body" idx="1"/>
          </p:nvPr>
        </p:nvSpPr>
        <p:spPr>
          <a:xfrm>
            <a:off x="831850" y="3128063"/>
            <a:ext cx="6646188" cy="1084826"/>
          </a:xfrm>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383" y="5437703"/>
            <a:ext cx="3577864" cy="1416081"/>
          </a:xfrm>
          <a:prstGeom prst="rect">
            <a:avLst/>
          </a:prstGeom>
        </p:spPr>
      </p:pic>
    </p:spTree>
    <p:extLst>
      <p:ext uri="{BB962C8B-B14F-4D97-AF65-F5344CB8AC3E}">
        <p14:creationId xmlns:p14="http://schemas.microsoft.com/office/powerpoint/2010/main" val="3600326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latin typeface="+mn-lt"/>
                <a:cs typeface="Calibri" panose="020F0502020204030204" pitchFamily="34" charset="0"/>
              </a:rPr>
              <a:t>Race/Ethnicity in COVID-19 Clinical Trials</a:t>
            </a:r>
            <a:endParaRPr lang="en-US" b="1" dirty="0">
              <a:latin typeface="+mn-lt"/>
              <a:cs typeface="Calibri" panose="020F0502020204030204" pitchFamily="34" charset="0"/>
            </a:endParaRPr>
          </a:p>
        </p:txBody>
      </p:sp>
      <p:sp>
        <p:nvSpPr>
          <p:cNvPr id="3" name="Rectangle 2"/>
          <p:cNvSpPr/>
          <p:nvPr/>
        </p:nvSpPr>
        <p:spPr>
          <a:xfrm>
            <a:off x="2088805" y="2972467"/>
            <a:ext cx="3645467" cy="400110"/>
          </a:xfrm>
          <a:prstGeom prst="rect">
            <a:avLst/>
          </a:prstGeom>
        </p:spPr>
        <p:txBody>
          <a:bodyPr wrap="square">
            <a:spAutoFit/>
          </a:bodyPr>
          <a:lstStyle/>
          <a:p>
            <a:pPr marL="53975">
              <a:lnSpc>
                <a:spcPct val="100000"/>
              </a:lnSpc>
              <a:spcBef>
                <a:spcPts val="0"/>
              </a:spcBef>
              <a:spcAft>
                <a:spcPts val="0"/>
              </a:spcAft>
            </a:pPr>
            <a:r>
              <a:rPr lang="en-US" sz="2000" b="1" dirty="0" err="1" smtClean="0">
                <a:cs typeface="Calibri" panose="020F0502020204030204" pitchFamily="34" charset="0"/>
              </a:rPr>
              <a:t>Moderna</a:t>
            </a:r>
            <a:endParaRPr lang="en-US" sz="2000" b="1" dirty="0" smtClean="0">
              <a:cs typeface="Calibri" panose="020F0502020204030204" pitchFamily="34" charset="0"/>
            </a:endParaRPr>
          </a:p>
        </p:txBody>
      </p:sp>
      <p:sp>
        <p:nvSpPr>
          <p:cNvPr id="8" name="Rectangle 7"/>
          <p:cNvSpPr/>
          <p:nvPr/>
        </p:nvSpPr>
        <p:spPr>
          <a:xfrm>
            <a:off x="2088805" y="1857170"/>
            <a:ext cx="8278432" cy="830997"/>
          </a:xfrm>
          <a:prstGeom prst="rect">
            <a:avLst/>
          </a:prstGeom>
        </p:spPr>
        <p:txBody>
          <a:bodyPr wrap="square">
            <a:spAutoFit/>
          </a:bodyPr>
          <a:lstStyle/>
          <a:p>
            <a:pPr marL="53975">
              <a:lnSpc>
                <a:spcPct val="100000"/>
              </a:lnSpc>
              <a:spcBef>
                <a:spcPts val="0"/>
              </a:spcBef>
              <a:spcAft>
                <a:spcPts val="0"/>
              </a:spcAft>
            </a:pPr>
            <a:r>
              <a:rPr lang="en-US" sz="2400" dirty="0" err="1" smtClean="0">
                <a:cs typeface="Calibri" panose="020F0502020204030204" pitchFamily="34" charset="0"/>
              </a:rPr>
              <a:t>Moderna</a:t>
            </a:r>
            <a:r>
              <a:rPr lang="en-US" sz="2400" dirty="0" smtClean="0">
                <a:cs typeface="Calibri" panose="020F0502020204030204" pitchFamily="34" charset="0"/>
              </a:rPr>
              <a:t> </a:t>
            </a:r>
            <a:r>
              <a:rPr lang="en-US" sz="2400" dirty="0">
                <a:cs typeface="Calibri" panose="020F0502020204030204" pitchFamily="34" charset="0"/>
              </a:rPr>
              <a:t>and Pfizer clinical trials included a broad range of diverse participants</a:t>
            </a:r>
            <a:endParaRPr lang="en-US" sz="2400" b="1" dirty="0" smtClean="0">
              <a:cs typeface="Calibri" panose="020F050202020403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9535959"/>
              </p:ext>
            </p:extLst>
          </p:nvPr>
        </p:nvGraphicFramePr>
        <p:xfrm>
          <a:off x="2203862" y="3527175"/>
          <a:ext cx="3645467" cy="2595880"/>
        </p:xfrm>
        <a:graphic>
          <a:graphicData uri="http://schemas.openxmlformats.org/drawingml/2006/table">
            <a:tbl>
              <a:tblPr firstRow="1" bandRow="1">
                <a:tableStyleId>{5C22544A-7EE6-4342-B048-85BDC9FD1C3A}</a:tableStyleId>
              </a:tblPr>
              <a:tblGrid>
                <a:gridCol w="1135094">
                  <a:extLst>
                    <a:ext uri="{9D8B030D-6E8A-4147-A177-3AD203B41FA5}">
                      <a16:colId xmlns:a16="http://schemas.microsoft.com/office/drawing/2014/main" val="362865971"/>
                    </a:ext>
                  </a:extLst>
                </a:gridCol>
                <a:gridCol w="2510373">
                  <a:extLst>
                    <a:ext uri="{9D8B030D-6E8A-4147-A177-3AD203B41FA5}">
                      <a16:colId xmlns:a16="http://schemas.microsoft.com/office/drawing/2014/main" val="3652600636"/>
                    </a:ext>
                  </a:extLst>
                </a:gridCol>
              </a:tblGrid>
              <a:tr h="370840">
                <a:tc>
                  <a:txBody>
                    <a:bodyPr/>
                    <a:lstStyle/>
                    <a:p>
                      <a:r>
                        <a:rPr lang="en-US" dirty="0" smtClean="0"/>
                        <a:t>Percent</a:t>
                      </a:r>
                      <a:endParaRPr lang="en-US" dirty="0"/>
                    </a:p>
                  </a:txBody>
                  <a:tcPr/>
                </a:tc>
                <a:tc>
                  <a:txBody>
                    <a:bodyPr/>
                    <a:lstStyle/>
                    <a:p>
                      <a:r>
                        <a:rPr lang="en-US" dirty="0" smtClean="0"/>
                        <a:t>Racial/Ethnic group</a:t>
                      </a:r>
                      <a:endParaRPr lang="en-US" dirty="0"/>
                    </a:p>
                  </a:txBody>
                  <a:tcPr/>
                </a:tc>
                <a:extLst>
                  <a:ext uri="{0D108BD9-81ED-4DB2-BD59-A6C34878D82A}">
                    <a16:rowId xmlns:a16="http://schemas.microsoft.com/office/drawing/2014/main" val="347631540"/>
                  </a:ext>
                </a:extLst>
              </a:tr>
              <a:tr h="370840">
                <a:tc>
                  <a:txBody>
                    <a:bodyPr/>
                    <a:lstStyle/>
                    <a:p>
                      <a:r>
                        <a:rPr lang="en-US" dirty="0" smtClean="0"/>
                        <a:t>20.5%</a:t>
                      </a:r>
                      <a:endParaRPr lang="en-US" dirty="0"/>
                    </a:p>
                  </a:txBody>
                  <a:tcPr/>
                </a:tc>
                <a:tc>
                  <a:txBody>
                    <a:bodyPr/>
                    <a:lstStyle/>
                    <a:p>
                      <a:r>
                        <a:rPr lang="en-US" dirty="0" smtClean="0"/>
                        <a:t>Hispanic/Latino</a:t>
                      </a:r>
                      <a:endParaRPr lang="en-US" dirty="0"/>
                    </a:p>
                  </a:txBody>
                  <a:tcPr/>
                </a:tc>
                <a:extLst>
                  <a:ext uri="{0D108BD9-81ED-4DB2-BD59-A6C34878D82A}">
                    <a16:rowId xmlns:a16="http://schemas.microsoft.com/office/drawing/2014/main" val="3194597430"/>
                  </a:ext>
                </a:extLst>
              </a:tr>
              <a:tr h="370840">
                <a:tc>
                  <a:txBody>
                    <a:bodyPr/>
                    <a:lstStyle/>
                    <a:p>
                      <a:r>
                        <a:rPr lang="en-US" dirty="0" smtClean="0"/>
                        <a:t>9.7%</a:t>
                      </a:r>
                      <a:endParaRPr lang="en-US" dirty="0"/>
                    </a:p>
                  </a:txBody>
                  <a:tcPr/>
                </a:tc>
                <a:tc>
                  <a:txBody>
                    <a:bodyPr/>
                    <a:lstStyle/>
                    <a:p>
                      <a:r>
                        <a:rPr lang="en-US" dirty="0" smtClean="0"/>
                        <a:t>Black</a:t>
                      </a:r>
                      <a:endParaRPr lang="en-US" dirty="0"/>
                    </a:p>
                  </a:txBody>
                  <a:tcPr/>
                </a:tc>
                <a:extLst>
                  <a:ext uri="{0D108BD9-81ED-4DB2-BD59-A6C34878D82A}">
                    <a16:rowId xmlns:a16="http://schemas.microsoft.com/office/drawing/2014/main" val="978862070"/>
                  </a:ext>
                </a:extLst>
              </a:tr>
              <a:tr h="370840">
                <a:tc>
                  <a:txBody>
                    <a:bodyPr/>
                    <a:lstStyle/>
                    <a:p>
                      <a:r>
                        <a:rPr lang="en-US" dirty="0" smtClean="0"/>
                        <a:t>4.7%</a:t>
                      </a:r>
                      <a:endParaRPr lang="en-US" dirty="0"/>
                    </a:p>
                  </a:txBody>
                  <a:tcPr/>
                </a:tc>
                <a:tc>
                  <a:txBody>
                    <a:bodyPr/>
                    <a:lstStyle/>
                    <a:p>
                      <a:r>
                        <a:rPr lang="en-US" dirty="0" smtClean="0"/>
                        <a:t>Asian</a:t>
                      </a:r>
                      <a:endParaRPr lang="en-US" dirty="0"/>
                    </a:p>
                  </a:txBody>
                  <a:tcPr/>
                </a:tc>
                <a:extLst>
                  <a:ext uri="{0D108BD9-81ED-4DB2-BD59-A6C34878D82A}">
                    <a16:rowId xmlns:a16="http://schemas.microsoft.com/office/drawing/2014/main" val="1407575619"/>
                  </a:ext>
                </a:extLst>
              </a:tr>
              <a:tr h="370840">
                <a:tc>
                  <a:txBody>
                    <a:bodyPr/>
                    <a:lstStyle/>
                    <a:p>
                      <a:r>
                        <a:rPr lang="en-US" dirty="0" smtClean="0"/>
                        <a:t>2.1%</a:t>
                      </a:r>
                      <a:endParaRPr lang="en-US" dirty="0"/>
                    </a:p>
                  </a:txBody>
                  <a:tcPr/>
                </a:tc>
                <a:tc>
                  <a:txBody>
                    <a:bodyPr/>
                    <a:lstStyle/>
                    <a:p>
                      <a:r>
                        <a:rPr lang="en-US" dirty="0" smtClean="0"/>
                        <a:t>Multiracial</a:t>
                      </a:r>
                      <a:endParaRPr lang="en-US" dirty="0"/>
                    </a:p>
                  </a:txBody>
                  <a:tcPr/>
                </a:tc>
                <a:extLst>
                  <a:ext uri="{0D108BD9-81ED-4DB2-BD59-A6C34878D82A}">
                    <a16:rowId xmlns:a16="http://schemas.microsoft.com/office/drawing/2014/main" val="1318971474"/>
                  </a:ext>
                </a:extLst>
              </a:tr>
              <a:tr h="370840">
                <a:tc>
                  <a:txBody>
                    <a:bodyPr/>
                    <a:lstStyle/>
                    <a:p>
                      <a:r>
                        <a:rPr lang="en-US" dirty="0" smtClean="0"/>
                        <a:t>0.8%</a:t>
                      </a:r>
                      <a:endParaRPr lang="en-US" dirty="0"/>
                    </a:p>
                  </a:txBody>
                  <a:tcPr/>
                </a:tc>
                <a:tc>
                  <a:txBody>
                    <a:bodyPr/>
                    <a:lstStyle/>
                    <a:p>
                      <a:r>
                        <a:rPr lang="en-US" dirty="0" smtClean="0"/>
                        <a:t>American Indian</a:t>
                      </a:r>
                      <a:endParaRPr lang="en-US" dirty="0"/>
                    </a:p>
                  </a:txBody>
                  <a:tcPr/>
                </a:tc>
                <a:extLst>
                  <a:ext uri="{0D108BD9-81ED-4DB2-BD59-A6C34878D82A}">
                    <a16:rowId xmlns:a16="http://schemas.microsoft.com/office/drawing/2014/main" val="1912449954"/>
                  </a:ext>
                </a:extLst>
              </a:tr>
              <a:tr h="370840">
                <a:tc>
                  <a:txBody>
                    <a:bodyPr/>
                    <a:lstStyle/>
                    <a:p>
                      <a:r>
                        <a:rPr lang="en-US" dirty="0" smtClean="0"/>
                        <a:t>0.2%</a:t>
                      </a:r>
                      <a:endParaRPr lang="en-US" dirty="0"/>
                    </a:p>
                  </a:txBody>
                  <a:tcPr/>
                </a:tc>
                <a:tc>
                  <a:txBody>
                    <a:bodyPr/>
                    <a:lstStyle/>
                    <a:p>
                      <a:r>
                        <a:rPr lang="en-US" dirty="0" smtClean="0"/>
                        <a:t>Pacific</a:t>
                      </a:r>
                      <a:r>
                        <a:rPr lang="en-US" baseline="0" dirty="0" smtClean="0"/>
                        <a:t> Island</a:t>
                      </a:r>
                      <a:endParaRPr lang="en-US" dirty="0"/>
                    </a:p>
                  </a:txBody>
                  <a:tcPr/>
                </a:tc>
                <a:extLst>
                  <a:ext uri="{0D108BD9-81ED-4DB2-BD59-A6C34878D82A}">
                    <a16:rowId xmlns:a16="http://schemas.microsoft.com/office/drawing/2014/main" val="2657478392"/>
                  </a:ext>
                </a:extLst>
              </a:tr>
            </a:tbl>
          </a:graphicData>
        </a:graphic>
      </p:graphicFrame>
      <p:sp>
        <p:nvSpPr>
          <p:cNvPr id="11" name="Rectangle 10"/>
          <p:cNvSpPr/>
          <p:nvPr/>
        </p:nvSpPr>
        <p:spPr>
          <a:xfrm>
            <a:off x="7313518" y="2972467"/>
            <a:ext cx="3796857" cy="400110"/>
          </a:xfrm>
          <a:prstGeom prst="rect">
            <a:avLst/>
          </a:prstGeom>
        </p:spPr>
        <p:txBody>
          <a:bodyPr wrap="square">
            <a:spAutoFit/>
          </a:bodyPr>
          <a:lstStyle/>
          <a:p>
            <a:pPr marL="53975">
              <a:lnSpc>
                <a:spcPct val="100000"/>
              </a:lnSpc>
              <a:spcBef>
                <a:spcPts val="0"/>
              </a:spcBef>
              <a:spcAft>
                <a:spcPts val="0"/>
              </a:spcAft>
            </a:pPr>
            <a:r>
              <a:rPr lang="en-US" sz="2000" b="1" dirty="0" smtClean="0">
                <a:cs typeface="Calibri" panose="020F0502020204030204" pitchFamily="34" charset="0"/>
              </a:rPr>
              <a:t>Pfizer</a:t>
            </a:r>
          </a:p>
        </p:txBody>
      </p:sp>
      <p:graphicFrame>
        <p:nvGraphicFramePr>
          <p:cNvPr id="12" name="Table 11"/>
          <p:cNvGraphicFramePr>
            <a:graphicFrameLocks noGrp="1"/>
          </p:cNvGraphicFramePr>
          <p:nvPr>
            <p:extLst>
              <p:ext uri="{D42A27DB-BD31-4B8C-83A1-F6EECF244321}">
                <p14:modId xmlns:p14="http://schemas.microsoft.com/office/powerpoint/2010/main" val="2868432691"/>
              </p:ext>
            </p:extLst>
          </p:nvPr>
        </p:nvGraphicFramePr>
        <p:xfrm>
          <a:off x="7464908" y="3527175"/>
          <a:ext cx="3645467" cy="2595880"/>
        </p:xfrm>
        <a:graphic>
          <a:graphicData uri="http://schemas.openxmlformats.org/drawingml/2006/table">
            <a:tbl>
              <a:tblPr firstRow="1" bandRow="1">
                <a:tableStyleId>{5C22544A-7EE6-4342-B048-85BDC9FD1C3A}</a:tableStyleId>
              </a:tblPr>
              <a:tblGrid>
                <a:gridCol w="1135094">
                  <a:extLst>
                    <a:ext uri="{9D8B030D-6E8A-4147-A177-3AD203B41FA5}">
                      <a16:colId xmlns:a16="http://schemas.microsoft.com/office/drawing/2014/main" val="362865971"/>
                    </a:ext>
                  </a:extLst>
                </a:gridCol>
                <a:gridCol w="2510373">
                  <a:extLst>
                    <a:ext uri="{9D8B030D-6E8A-4147-A177-3AD203B41FA5}">
                      <a16:colId xmlns:a16="http://schemas.microsoft.com/office/drawing/2014/main" val="3652600636"/>
                    </a:ext>
                  </a:extLst>
                </a:gridCol>
              </a:tblGrid>
              <a:tr h="370840">
                <a:tc>
                  <a:txBody>
                    <a:bodyPr/>
                    <a:lstStyle/>
                    <a:p>
                      <a:r>
                        <a:rPr lang="en-US" dirty="0" smtClean="0"/>
                        <a:t>Percent</a:t>
                      </a:r>
                      <a:endParaRPr lang="en-US" dirty="0"/>
                    </a:p>
                  </a:txBody>
                  <a:tcPr/>
                </a:tc>
                <a:tc>
                  <a:txBody>
                    <a:bodyPr/>
                    <a:lstStyle/>
                    <a:p>
                      <a:r>
                        <a:rPr lang="en-US" dirty="0" smtClean="0"/>
                        <a:t>Racial/Ethnic group</a:t>
                      </a:r>
                      <a:endParaRPr lang="en-US" dirty="0"/>
                    </a:p>
                  </a:txBody>
                  <a:tcPr/>
                </a:tc>
                <a:extLst>
                  <a:ext uri="{0D108BD9-81ED-4DB2-BD59-A6C34878D82A}">
                    <a16:rowId xmlns:a16="http://schemas.microsoft.com/office/drawing/2014/main" val="347631540"/>
                  </a:ext>
                </a:extLst>
              </a:tr>
              <a:tr h="370840">
                <a:tc>
                  <a:txBody>
                    <a:bodyPr/>
                    <a:lstStyle/>
                    <a:p>
                      <a:r>
                        <a:rPr lang="en-US" dirty="0" smtClean="0"/>
                        <a:t>26.2%</a:t>
                      </a:r>
                      <a:endParaRPr lang="en-US" dirty="0"/>
                    </a:p>
                  </a:txBody>
                  <a:tcPr/>
                </a:tc>
                <a:tc>
                  <a:txBody>
                    <a:bodyPr/>
                    <a:lstStyle/>
                    <a:p>
                      <a:r>
                        <a:rPr lang="en-US" dirty="0" smtClean="0"/>
                        <a:t>Hispanic/Latino</a:t>
                      </a:r>
                      <a:endParaRPr lang="en-US" dirty="0"/>
                    </a:p>
                  </a:txBody>
                  <a:tcPr/>
                </a:tc>
                <a:extLst>
                  <a:ext uri="{0D108BD9-81ED-4DB2-BD59-A6C34878D82A}">
                    <a16:rowId xmlns:a16="http://schemas.microsoft.com/office/drawing/2014/main" val="3194597430"/>
                  </a:ext>
                </a:extLst>
              </a:tr>
              <a:tr h="370840">
                <a:tc>
                  <a:txBody>
                    <a:bodyPr/>
                    <a:lstStyle/>
                    <a:p>
                      <a:r>
                        <a:rPr lang="en-US" dirty="0" smtClean="0"/>
                        <a:t>9.8%</a:t>
                      </a:r>
                      <a:endParaRPr lang="en-US" dirty="0"/>
                    </a:p>
                  </a:txBody>
                  <a:tcPr/>
                </a:tc>
                <a:tc>
                  <a:txBody>
                    <a:bodyPr/>
                    <a:lstStyle/>
                    <a:p>
                      <a:r>
                        <a:rPr lang="en-US" dirty="0" smtClean="0"/>
                        <a:t>Black</a:t>
                      </a:r>
                      <a:endParaRPr lang="en-US" dirty="0"/>
                    </a:p>
                  </a:txBody>
                  <a:tcPr/>
                </a:tc>
                <a:extLst>
                  <a:ext uri="{0D108BD9-81ED-4DB2-BD59-A6C34878D82A}">
                    <a16:rowId xmlns:a16="http://schemas.microsoft.com/office/drawing/2014/main" val="978862070"/>
                  </a:ext>
                </a:extLst>
              </a:tr>
              <a:tr h="370840">
                <a:tc>
                  <a:txBody>
                    <a:bodyPr/>
                    <a:lstStyle/>
                    <a:p>
                      <a:r>
                        <a:rPr lang="en-US" dirty="0" smtClean="0"/>
                        <a:t>4.4%</a:t>
                      </a:r>
                      <a:endParaRPr lang="en-US" dirty="0"/>
                    </a:p>
                  </a:txBody>
                  <a:tcPr/>
                </a:tc>
                <a:tc>
                  <a:txBody>
                    <a:bodyPr/>
                    <a:lstStyle/>
                    <a:p>
                      <a:r>
                        <a:rPr lang="en-US" dirty="0" smtClean="0"/>
                        <a:t>Asian</a:t>
                      </a:r>
                      <a:endParaRPr lang="en-US" dirty="0"/>
                    </a:p>
                  </a:txBody>
                  <a:tcPr/>
                </a:tc>
                <a:extLst>
                  <a:ext uri="{0D108BD9-81ED-4DB2-BD59-A6C34878D82A}">
                    <a16:rowId xmlns:a16="http://schemas.microsoft.com/office/drawing/2014/main" val="1407575619"/>
                  </a:ext>
                </a:extLst>
              </a:tr>
              <a:tr h="370840">
                <a:tc>
                  <a:txBody>
                    <a:bodyPr/>
                    <a:lstStyle/>
                    <a:p>
                      <a:r>
                        <a:rPr lang="en-US" dirty="0" smtClean="0"/>
                        <a:t>2.5%</a:t>
                      </a:r>
                      <a:endParaRPr lang="en-US" dirty="0"/>
                    </a:p>
                  </a:txBody>
                  <a:tcPr/>
                </a:tc>
                <a:tc>
                  <a:txBody>
                    <a:bodyPr/>
                    <a:lstStyle/>
                    <a:p>
                      <a:r>
                        <a:rPr lang="en-US" dirty="0" smtClean="0"/>
                        <a:t>Multiracial</a:t>
                      </a:r>
                      <a:endParaRPr lang="en-US" dirty="0"/>
                    </a:p>
                  </a:txBody>
                  <a:tcPr/>
                </a:tc>
                <a:extLst>
                  <a:ext uri="{0D108BD9-81ED-4DB2-BD59-A6C34878D82A}">
                    <a16:rowId xmlns:a16="http://schemas.microsoft.com/office/drawing/2014/main" val="1318971474"/>
                  </a:ext>
                </a:extLst>
              </a:tr>
              <a:tr h="370840">
                <a:tc>
                  <a:txBody>
                    <a:bodyPr/>
                    <a:lstStyle/>
                    <a:p>
                      <a:r>
                        <a:rPr lang="en-US" dirty="0" smtClean="0"/>
                        <a:t>0.6%</a:t>
                      </a:r>
                      <a:endParaRPr lang="en-US" dirty="0"/>
                    </a:p>
                  </a:txBody>
                  <a:tcPr/>
                </a:tc>
                <a:tc>
                  <a:txBody>
                    <a:bodyPr/>
                    <a:lstStyle/>
                    <a:p>
                      <a:r>
                        <a:rPr lang="en-US" dirty="0" smtClean="0"/>
                        <a:t>American Indian</a:t>
                      </a:r>
                      <a:endParaRPr lang="en-US" dirty="0"/>
                    </a:p>
                  </a:txBody>
                  <a:tcPr/>
                </a:tc>
                <a:extLst>
                  <a:ext uri="{0D108BD9-81ED-4DB2-BD59-A6C34878D82A}">
                    <a16:rowId xmlns:a16="http://schemas.microsoft.com/office/drawing/2014/main" val="1912449954"/>
                  </a:ext>
                </a:extLst>
              </a:tr>
              <a:tr h="370840">
                <a:tc>
                  <a:txBody>
                    <a:bodyPr/>
                    <a:lstStyle/>
                    <a:p>
                      <a:r>
                        <a:rPr lang="en-US" dirty="0" smtClean="0"/>
                        <a:t>0.2%</a:t>
                      </a:r>
                      <a:endParaRPr lang="en-US" dirty="0"/>
                    </a:p>
                  </a:txBody>
                  <a:tcPr/>
                </a:tc>
                <a:tc>
                  <a:txBody>
                    <a:bodyPr/>
                    <a:lstStyle/>
                    <a:p>
                      <a:r>
                        <a:rPr lang="en-US" dirty="0" smtClean="0"/>
                        <a:t>Pacific</a:t>
                      </a:r>
                      <a:r>
                        <a:rPr lang="en-US" baseline="0" dirty="0" smtClean="0"/>
                        <a:t> Island</a:t>
                      </a:r>
                      <a:endParaRPr lang="en-US" dirty="0"/>
                    </a:p>
                  </a:txBody>
                  <a:tcPr/>
                </a:tc>
                <a:extLst>
                  <a:ext uri="{0D108BD9-81ED-4DB2-BD59-A6C34878D82A}">
                    <a16:rowId xmlns:a16="http://schemas.microsoft.com/office/drawing/2014/main" val="2657478392"/>
                  </a:ext>
                </a:extLst>
              </a:tr>
            </a:tbl>
          </a:graphicData>
        </a:graphic>
      </p:graphicFrame>
    </p:spTree>
    <p:extLst>
      <p:ext uri="{BB962C8B-B14F-4D97-AF65-F5344CB8AC3E}">
        <p14:creationId xmlns:p14="http://schemas.microsoft.com/office/powerpoint/2010/main" val="1515671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91686" y="517684"/>
            <a:ext cx="10923850" cy="1325563"/>
          </a:xfrm>
        </p:spPr>
        <p:txBody>
          <a:bodyPr>
            <a:normAutofit/>
          </a:bodyPr>
          <a:lstStyle/>
          <a:p>
            <a:r>
              <a:rPr lang="en-US" sz="4000" dirty="0" smtClean="0"/>
              <a:t>Vaccine Effectiveness: Race/Ethnicity Data</a:t>
            </a:r>
            <a:endParaRPr lang="en-US" sz="4000" dirty="0"/>
          </a:p>
        </p:txBody>
      </p:sp>
      <p:pic>
        <p:nvPicPr>
          <p:cNvPr id="4" name="Picture 3"/>
          <p:cNvPicPr>
            <a:picLocks noChangeAspect="1"/>
          </p:cNvPicPr>
          <p:nvPr/>
        </p:nvPicPr>
        <p:blipFill rotWithShape="1">
          <a:blip r:embed="rId2"/>
          <a:srcRect r="29014" b="634"/>
          <a:stretch/>
        </p:blipFill>
        <p:spPr>
          <a:xfrm>
            <a:off x="529788" y="2068520"/>
            <a:ext cx="5160580" cy="3611296"/>
          </a:xfrm>
          <a:prstGeom prst="rect">
            <a:avLst/>
          </a:prstGeom>
        </p:spPr>
      </p:pic>
      <p:pic>
        <p:nvPicPr>
          <p:cNvPr id="5" name="Picture 4"/>
          <p:cNvPicPr>
            <a:picLocks noChangeAspect="1"/>
          </p:cNvPicPr>
          <p:nvPr/>
        </p:nvPicPr>
        <p:blipFill rotWithShape="1">
          <a:blip r:embed="rId3"/>
          <a:srcRect l="109" t="-1930" r="29113" b="6982"/>
          <a:stretch/>
        </p:blipFill>
        <p:spPr>
          <a:xfrm>
            <a:off x="6053611" y="1943858"/>
            <a:ext cx="5366788" cy="3860620"/>
          </a:xfrm>
          <a:prstGeom prst="rect">
            <a:avLst/>
          </a:prstGeom>
        </p:spPr>
      </p:pic>
    </p:spTree>
    <p:extLst>
      <p:ext uri="{BB962C8B-B14F-4D97-AF65-F5344CB8AC3E}">
        <p14:creationId xmlns:p14="http://schemas.microsoft.com/office/powerpoint/2010/main" val="1612634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Effects</a:t>
            </a:r>
            <a:endParaRPr lang="en-US" dirty="0"/>
          </a:p>
        </p:txBody>
      </p:sp>
      <p:sp>
        <p:nvSpPr>
          <p:cNvPr id="3" name="Content Placeholder 2"/>
          <p:cNvSpPr>
            <a:spLocks noGrp="1"/>
          </p:cNvSpPr>
          <p:nvPr>
            <p:ph idx="1"/>
          </p:nvPr>
        </p:nvSpPr>
        <p:spPr/>
        <p:txBody>
          <a:bodyPr>
            <a:normAutofit/>
          </a:bodyPr>
          <a:lstStyle/>
          <a:p>
            <a:r>
              <a:rPr lang="en-US" dirty="0" smtClean="0"/>
              <a:t>Most </a:t>
            </a:r>
            <a:r>
              <a:rPr lang="en-US" dirty="0"/>
              <a:t>side effects are mild, may occur over a few </a:t>
            </a:r>
            <a:r>
              <a:rPr lang="en-US" dirty="0" smtClean="0"/>
              <a:t>days, and </a:t>
            </a:r>
            <a:r>
              <a:rPr lang="en-US" dirty="0"/>
              <a:t>can be stronger after your </a:t>
            </a:r>
            <a:r>
              <a:rPr lang="en-US" dirty="0" smtClean="0"/>
              <a:t>second </a:t>
            </a:r>
            <a:r>
              <a:rPr lang="en-US" dirty="0"/>
              <a:t>dose. </a:t>
            </a:r>
            <a:endParaRPr lang="en-US" dirty="0" smtClean="0"/>
          </a:p>
          <a:p>
            <a:pPr lvl="0"/>
            <a:r>
              <a:rPr lang="en-US" dirty="0" smtClean="0"/>
              <a:t>Common </a:t>
            </a:r>
            <a:r>
              <a:rPr lang="en-US" dirty="0"/>
              <a:t>side effects include pain or muscle ache, fatigue, headache, nausea, chills, and fever</a:t>
            </a:r>
            <a:r>
              <a:rPr lang="en-US" dirty="0" smtClean="0"/>
              <a:t>.</a:t>
            </a:r>
          </a:p>
          <a:p>
            <a:pPr lvl="1"/>
            <a:r>
              <a:rPr lang="en-US" dirty="0" smtClean="0"/>
              <a:t> </a:t>
            </a:r>
            <a:r>
              <a:rPr lang="en-US" dirty="0"/>
              <a:t>After vaccination, medical personnel will monitor you for 15 minutes to ensure you get any necessary treatment if you have a </a:t>
            </a:r>
            <a:r>
              <a:rPr lang="en-US" dirty="0" smtClean="0"/>
              <a:t>reaction (medical treatment &amp; personnel </a:t>
            </a:r>
            <a:r>
              <a:rPr lang="en-US" i="1" u="sng" dirty="0" smtClean="0"/>
              <a:t>on site</a:t>
            </a:r>
            <a:r>
              <a:rPr lang="en-US" dirty="0" smtClean="0"/>
              <a:t>)</a:t>
            </a:r>
            <a:endParaRPr lang="en-US" dirty="0"/>
          </a:p>
          <a:p>
            <a:endParaRPr lang="en-US" dirty="0"/>
          </a:p>
        </p:txBody>
      </p:sp>
    </p:spTree>
    <p:extLst>
      <p:ext uri="{BB962C8B-B14F-4D97-AF65-F5344CB8AC3E}">
        <p14:creationId xmlns:p14="http://schemas.microsoft.com/office/powerpoint/2010/main" val="4282608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Effects</a:t>
            </a:r>
            <a:endParaRPr lang="en-US" dirty="0"/>
          </a:p>
        </p:txBody>
      </p:sp>
      <p:sp>
        <p:nvSpPr>
          <p:cNvPr id="3" name="Content Placeholder 2"/>
          <p:cNvSpPr>
            <a:spLocks noGrp="1"/>
          </p:cNvSpPr>
          <p:nvPr>
            <p:ph idx="1"/>
          </p:nvPr>
        </p:nvSpPr>
        <p:spPr>
          <a:xfrm>
            <a:off x="838200" y="1488741"/>
            <a:ext cx="10515600" cy="4351338"/>
          </a:xfrm>
        </p:spPr>
        <p:txBody>
          <a:bodyPr>
            <a:normAutofit/>
          </a:bodyPr>
          <a:lstStyle/>
          <a:p>
            <a:pPr lvl="0"/>
            <a:r>
              <a:rPr lang="en-US" dirty="0" smtClean="0"/>
              <a:t>Serious </a:t>
            </a:r>
            <a:r>
              <a:rPr lang="en-US" dirty="0"/>
              <a:t>side effects are rare. The vaccine is safe for you if you have seasonal, pet, or food allergies. </a:t>
            </a:r>
            <a:endParaRPr lang="en-US" dirty="0" smtClean="0"/>
          </a:p>
          <a:p>
            <a:pPr lvl="1"/>
            <a:r>
              <a:rPr lang="en-US" dirty="0" smtClean="0"/>
              <a:t>If </a:t>
            </a:r>
            <a:r>
              <a:rPr lang="en-US" dirty="0"/>
              <a:t>you have a history of anaphylaxis (severe allergic reactions), previous vaccine reactions, are allergic to </a:t>
            </a:r>
            <a:r>
              <a:rPr lang="en-US" dirty="0" err="1"/>
              <a:t>polysorbate</a:t>
            </a:r>
            <a:r>
              <a:rPr lang="en-US" dirty="0"/>
              <a:t> or ethylene glycol, talk to your doctor. </a:t>
            </a:r>
            <a:endParaRPr lang="en-US" dirty="0" smtClean="0"/>
          </a:p>
          <a:p>
            <a:pPr lvl="1"/>
            <a:r>
              <a:rPr lang="en-US" dirty="0" smtClean="0"/>
              <a:t>There </a:t>
            </a:r>
            <a:r>
              <a:rPr lang="en-US" dirty="0"/>
              <a:t>is no evidence the vaccine affects fertility.</a:t>
            </a:r>
          </a:p>
          <a:p>
            <a:pPr lvl="0"/>
            <a:r>
              <a:rPr lang="en-US" dirty="0"/>
              <a:t>Talk to your doctor if you: are immunocompromised or are taking medication that affects your immune system, have been unable to receive vaccinations in the past because of a blood thinner or a bleeding disorder, have a fever, are pregnant, or plan to become pregnant. </a:t>
            </a:r>
          </a:p>
          <a:p>
            <a:endParaRPr lang="en-US" dirty="0"/>
          </a:p>
        </p:txBody>
      </p:sp>
    </p:spTree>
    <p:extLst>
      <p:ext uri="{BB962C8B-B14F-4D97-AF65-F5344CB8AC3E}">
        <p14:creationId xmlns:p14="http://schemas.microsoft.com/office/powerpoint/2010/main" val="376346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36AA68D3-CB2A-48C3-9F8D-3F10AA57E477}"/>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r="1" b="9180"/>
          <a:stretch/>
        </p:blipFill>
        <p:spPr>
          <a:xfrm>
            <a:off x="1" y="642939"/>
            <a:ext cx="6096000" cy="3114550"/>
          </a:xfrm>
          <a:prstGeom prst="rect">
            <a:avLst/>
          </a:prstGeom>
        </p:spPr>
      </p:pic>
      <p:pic>
        <p:nvPicPr>
          <p:cNvPr id="8" name="Picture 7" descr="Table&#10;&#10;Description automatically generated">
            <a:extLst>
              <a:ext uri="{FF2B5EF4-FFF2-40B4-BE49-F238E27FC236}">
                <a16:creationId xmlns:a16="http://schemas.microsoft.com/office/drawing/2014/main" id="{D71C2393-E3A4-47C8-91B8-C0258658D2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96BDEA4-9D4D-49DC-B370-80193BD8D894}"/>
              </a:ext>
            </a:extLst>
          </p:cNvPr>
          <p:cNvSpPr txBox="1"/>
          <p:nvPr/>
        </p:nvSpPr>
        <p:spPr>
          <a:xfrm>
            <a:off x="-3" y="6611779"/>
            <a:ext cx="107273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@ScrippsSHARCs</a:t>
            </a:r>
          </a:p>
        </p:txBody>
      </p:sp>
    </p:spTree>
    <p:extLst>
      <p:ext uri="{BB962C8B-B14F-4D97-AF65-F5344CB8AC3E}">
        <p14:creationId xmlns:p14="http://schemas.microsoft.com/office/powerpoint/2010/main" val="1210774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vaccine is better? </a:t>
            </a:r>
            <a:br>
              <a:rPr lang="en-US" dirty="0" smtClean="0"/>
            </a:br>
            <a:r>
              <a:rPr lang="en-US" dirty="0" smtClean="0"/>
              <a:t>Can I choose? </a:t>
            </a:r>
            <a:endParaRPr lang="en-US" dirty="0"/>
          </a:p>
        </p:txBody>
      </p:sp>
      <p:sp>
        <p:nvSpPr>
          <p:cNvPr id="4" name="Text Placeholder 3"/>
          <p:cNvSpPr>
            <a:spLocks noGrp="1"/>
          </p:cNvSpPr>
          <p:nvPr>
            <p:ph type="body" sz="half" idx="2"/>
          </p:nvPr>
        </p:nvSpPr>
        <p:spPr>
          <a:xfrm>
            <a:off x="2203862" y="1984374"/>
            <a:ext cx="3821489" cy="4508499"/>
          </a:xfrm>
        </p:spPr>
        <p:txBody>
          <a:bodyPr>
            <a:normAutofit/>
          </a:bodyPr>
          <a:lstStyle/>
          <a:p>
            <a:pPr lvl="0"/>
            <a:r>
              <a:rPr lang="en-US" sz="2000" dirty="0"/>
              <a:t>Both Pfizer and </a:t>
            </a:r>
            <a:r>
              <a:rPr lang="en-US" sz="2000" dirty="0" err="1"/>
              <a:t>Moderna</a:t>
            </a:r>
            <a:r>
              <a:rPr lang="en-US" sz="2000" dirty="0"/>
              <a:t> vaccines are about 95% effective. </a:t>
            </a:r>
            <a:endParaRPr lang="en-US" sz="2000" dirty="0" smtClean="0"/>
          </a:p>
          <a:p>
            <a:pPr lvl="0"/>
            <a:r>
              <a:rPr lang="en-US" sz="2000" dirty="0" smtClean="0"/>
              <a:t>At </a:t>
            </a:r>
            <a:r>
              <a:rPr lang="en-US" sz="2000" dirty="0"/>
              <a:t>this point, due to limited supply, you cannot choose. </a:t>
            </a:r>
            <a:endParaRPr lang="en-US" sz="2000" dirty="0" smtClean="0"/>
          </a:p>
          <a:p>
            <a:pPr marL="342900" indent="-342900">
              <a:buFont typeface="Arial" panose="020B0604020202020204" pitchFamily="34" charset="0"/>
              <a:buChar char="•"/>
            </a:pPr>
            <a:r>
              <a:rPr lang="en-US" sz="2000" dirty="0"/>
              <a:t>Pfizer and </a:t>
            </a:r>
            <a:r>
              <a:rPr lang="en-US" sz="2000" dirty="0" err="1"/>
              <a:t>Moderna</a:t>
            </a:r>
            <a:r>
              <a:rPr lang="en-US" sz="2000" dirty="0"/>
              <a:t> each have two doses, spaced apart 3-4 weeks. </a:t>
            </a:r>
          </a:p>
          <a:p>
            <a:pPr marL="342900" lvl="0" indent="-342900">
              <a:buFont typeface="Arial" panose="020B0604020202020204" pitchFamily="34" charset="0"/>
              <a:buChar char="•"/>
            </a:pPr>
            <a:r>
              <a:rPr lang="en-US" sz="2000" dirty="0" smtClean="0"/>
              <a:t>Your </a:t>
            </a:r>
            <a:r>
              <a:rPr lang="en-US" sz="2000" dirty="0"/>
              <a:t>first shot needs to be the same as your second shot. </a:t>
            </a:r>
            <a:endParaRPr lang="en-US" sz="2000" dirty="0" smtClean="0"/>
          </a:p>
          <a:p>
            <a:pPr marL="342900" lvl="0" indent="-342900">
              <a:buFont typeface="Arial" panose="020B0604020202020204" pitchFamily="34" charset="0"/>
              <a:buChar char="•"/>
            </a:pPr>
            <a:r>
              <a:rPr lang="en-US" sz="2000" dirty="0" smtClean="0"/>
              <a:t>Pfizer approved for people over 16; </a:t>
            </a:r>
            <a:r>
              <a:rPr lang="en-US" sz="2000" dirty="0" err="1" smtClean="0"/>
              <a:t>Moderna</a:t>
            </a:r>
            <a:r>
              <a:rPr lang="en-US" sz="2000" dirty="0" smtClean="0"/>
              <a:t> is approved for people over 18. </a:t>
            </a:r>
            <a:endParaRPr lang="en-US" dirty="0"/>
          </a:p>
        </p:txBody>
      </p:sp>
      <p:pic>
        <p:nvPicPr>
          <p:cNvPr id="6" name="Picture 5" descr="Timeline&#10;&#10;Description automatically generated">
            <a:extLst>
              <a:ext uri="{FF2B5EF4-FFF2-40B4-BE49-F238E27FC236}">
                <a16:creationId xmlns:a16="http://schemas.microsoft.com/office/drawing/2014/main" id="{60B0D00F-9FB0-40CA-ADBB-ECD47CB732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80649" y="1984374"/>
            <a:ext cx="5875922" cy="3305206"/>
          </a:xfrm>
          <a:prstGeom prst="rect">
            <a:avLst/>
          </a:prstGeom>
        </p:spPr>
      </p:pic>
    </p:spTree>
    <p:extLst>
      <p:ext uri="{BB962C8B-B14F-4D97-AF65-F5344CB8AC3E}">
        <p14:creationId xmlns:p14="http://schemas.microsoft.com/office/powerpoint/2010/main" val="569412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I need both shots?</a:t>
            </a:r>
          </a:p>
        </p:txBody>
      </p:sp>
      <p:sp>
        <p:nvSpPr>
          <p:cNvPr id="3" name="Content Placeholder 2"/>
          <p:cNvSpPr>
            <a:spLocks noGrp="1"/>
          </p:cNvSpPr>
          <p:nvPr>
            <p:ph idx="1"/>
          </p:nvPr>
        </p:nvSpPr>
        <p:spPr>
          <a:xfrm>
            <a:off x="838200" y="1522843"/>
            <a:ext cx="10515600" cy="1323302"/>
          </a:xfrm>
        </p:spPr>
        <p:txBody>
          <a:bodyPr>
            <a:normAutofit/>
          </a:bodyPr>
          <a:lstStyle/>
          <a:p>
            <a:pPr marL="0" indent="0">
              <a:buNone/>
            </a:pPr>
            <a:r>
              <a:rPr lang="en-US" sz="2400" dirty="0"/>
              <a:t>Yes. The current vaccines have two doses, spaced apart 21 or 28 days. It is possible to get infected with COVID-19 before your second dose because you are not yet fully protected. </a:t>
            </a:r>
          </a:p>
        </p:txBody>
      </p:sp>
      <p:sp>
        <p:nvSpPr>
          <p:cNvPr id="4" name="Title 1"/>
          <p:cNvSpPr txBox="1">
            <a:spLocks/>
          </p:cNvSpPr>
          <p:nvPr/>
        </p:nvSpPr>
        <p:spPr>
          <a:xfrm>
            <a:off x="790765" y="28428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a:lstStyle>
          <a:p>
            <a:r>
              <a:rPr lang="en-US" dirty="0" smtClean="0"/>
              <a:t>Will </a:t>
            </a:r>
            <a:r>
              <a:rPr lang="en-US" dirty="0"/>
              <a:t>I have to take the vaccine again?</a:t>
            </a:r>
          </a:p>
        </p:txBody>
      </p:sp>
      <p:sp>
        <p:nvSpPr>
          <p:cNvPr id="5" name="Content Placeholder 2"/>
          <p:cNvSpPr txBox="1">
            <a:spLocks/>
          </p:cNvSpPr>
          <p:nvPr/>
        </p:nvSpPr>
        <p:spPr>
          <a:xfrm>
            <a:off x="838200" y="4069306"/>
            <a:ext cx="10515600" cy="173198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Scientists are not sure how long the vaccines will protect people. They are continuing to monitor the data in order to make recommendations. It’s possible there will be a need for booster shots in the future.</a:t>
            </a:r>
          </a:p>
          <a:p>
            <a:r>
              <a:rPr lang="en-US" dirty="0"/>
              <a:t>What is known is that you need both doses (shots) for the Pfizer and </a:t>
            </a:r>
            <a:r>
              <a:rPr lang="en-US" dirty="0" err="1"/>
              <a:t>Moderna</a:t>
            </a:r>
            <a:r>
              <a:rPr lang="en-US" dirty="0"/>
              <a:t> vaccines to be effective.</a:t>
            </a:r>
          </a:p>
          <a:p>
            <a:endParaRPr lang="en-US" dirty="0"/>
          </a:p>
        </p:txBody>
      </p:sp>
    </p:spTree>
    <p:extLst>
      <p:ext uri="{BB962C8B-B14F-4D97-AF65-F5344CB8AC3E}">
        <p14:creationId xmlns:p14="http://schemas.microsoft.com/office/powerpoint/2010/main" val="409987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765" y="625517"/>
            <a:ext cx="10515600" cy="1325563"/>
          </a:xfrm>
        </p:spPr>
        <p:txBody>
          <a:bodyPr/>
          <a:lstStyle/>
          <a:p>
            <a:r>
              <a:rPr lang="en-US" dirty="0" smtClean="0"/>
              <a:t>Will </a:t>
            </a:r>
            <a:r>
              <a:rPr lang="en-US" dirty="0"/>
              <a:t>the vaccines protect against new mutations? </a:t>
            </a:r>
          </a:p>
        </p:txBody>
      </p:sp>
      <p:sp>
        <p:nvSpPr>
          <p:cNvPr id="3" name="Content Placeholder 2"/>
          <p:cNvSpPr>
            <a:spLocks noGrp="1"/>
          </p:cNvSpPr>
          <p:nvPr>
            <p:ph idx="1"/>
          </p:nvPr>
        </p:nvSpPr>
        <p:spPr>
          <a:xfrm>
            <a:off x="790765" y="2086017"/>
            <a:ext cx="10515600" cy="1323302"/>
          </a:xfrm>
        </p:spPr>
        <p:txBody>
          <a:bodyPr>
            <a:normAutofit fontScale="85000" lnSpcReduction="10000"/>
          </a:bodyPr>
          <a:lstStyle/>
          <a:p>
            <a:pPr marL="0" indent="0">
              <a:lnSpc>
                <a:spcPct val="110000"/>
              </a:lnSpc>
              <a:buNone/>
            </a:pPr>
            <a:r>
              <a:rPr lang="en-US" sz="3300" dirty="0" smtClean="0"/>
              <a:t>So </a:t>
            </a:r>
            <a:r>
              <a:rPr lang="en-US" sz="3300" dirty="0"/>
              <a:t>far, the current vaccines appear to still protect you against the new mutation (it doesn’t appear to be a significant change</a:t>
            </a:r>
            <a:r>
              <a:rPr lang="en-US" sz="3300" dirty="0" smtClean="0"/>
              <a:t>).</a:t>
            </a:r>
            <a:endParaRPr lang="en-US" sz="3300" dirty="0"/>
          </a:p>
        </p:txBody>
      </p:sp>
      <p:sp>
        <p:nvSpPr>
          <p:cNvPr id="4" name="Title 1"/>
          <p:cNvSpPr txBox="1">
            <a:spLocks/>
          </p:cNvSpPr>
          <p:nvPr/>
        </p:nvSpPr>
        <p:spPr>
          <a:xfrm>
            <a:off x="838200" y="34605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a:lstStyle>
          <a:p>
            <a:r>
              <a:rPr lang="en-US" dirty="0"/>
              <a:t>How much will it cost?</a:t>
            </a:r>
          </a:p>
        </p:txBody>
      </p:sp>
      <p:sp>
        <p:nvSpPr>
          <p:cNvPr id="5" name="Content Placeholder 2"/>
          <p:cNvSpPr txBox="1">
            <a:spLocks/>
          </p:cNvSpPr>
          <p:nvPr/>
        </p:nvSpPr>
        <p:spPr>
          <a:xfrm>
            <a:off x="838200" y="4680927"/>
            <a:ext cx="10515600" cy="13233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vaccines have been covered by taxpayer dollars, so they will be free to everyone.</a:t>
            </a:r>
          </a:p>
        </p:txBody>
      </p:sp>
    </p:spTree>
    <p:extLst>
      <p:ext uri="{BB962C8B-B14F-4D97-AF65-F5344CB8AC3E}">
        <p14:creationId xmlns:p14="http://schemas.microsoft.com/office/powerpoint/2010/main" val="3206709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705079"/>
          </a:xfrm>
        </p:spPr>
        <p:txBody>
          <a:bodyPr>
            <a:normAutofit fontScale="90000"/>
          </a:bodyPr>
          <a:lstStyle/>
          <a:p>
            <a:r>
              <a:rPr lang="en-US" dirty="0"/>
              <a:t>Why are some communities, such as Black, </a:t>
            </a:r>
            <a:r>
              <a:rPr lang="en-US" dirty="0" err="1"/>
              <a:t>Latinx</a:t>
            </a:r>
            <a:r>
              <a:rPr lang="en-US" dirty="0"/>
              <a:t>, American </a:t>
            </a:r>
            <a:r>
              <a:rPr lang="en-US" dirty="0" smtClean="0"/>
              <a:t>Indian, </a:t>
            </a:r>
            <a:r>
              <a:rPr lang="en-US" dirty="0"/>
              <a:t>Pacific </a:t>
            </a:r>
            <a:r>
              <a:rPr lang="en-US" dirty="0" smtClean="0"/>
              <a:t>Islander, </a:t>
            </a:r>
            <a:r>
              <a:rPr lang="en-US" dirty="0"/>
              <a:t>or Asian </a:t>
            </a:r>
            <a:r>
              <a:rPr lang="en-US" dirty="0" smtClean="0"/>
              <a:t>American, </a:t>
            </a:r>
            <a:r>
              <a:rPr lang="en-US" dirty="0"/>
              <a:t>being encouraged to get the vaccine?</a:t>
            </a:r>
            <a:br>
              <a:rPr lang="en-US" dirty="0"/>
            </a:br>
            <a:endParaRPr lang="en-US" dirty="0"/>
          </a:p>
        </p:txBody>
      </p:sp>
      <p:sp>
        <p:nvSpPr>
          <p:cNvPr id="3" name="Content Placeholder 2"/>
          <p:cNvSpPr>
            <a:spLocks noGrp="1"/>
          </p:cNvSpPr>
          <p:nvPr>
            <p:ph idx="1"/>
          </p:nvPr>
        </p:nvSpPr>
        <p:spPr>
          <a:xfrm>
            <a:off x="838200" y="3197371"/>
            <a:ext cx="10515600" cy="2979591"/>
          </a:xfrm>
        </p:spPr>
        <p:txBody>
          <a:bodyPr>
            <a:normAutofit fontScale="92500" lnSpcReduction="20000"/>
          </a:bodyPr>
          <a:lstStyle/>
          <a:p>
            <a:r>
              <a:rPr lang="en-US" dirty="0"/>
              <a:t>Some </a:t>
            </a:r>
            <a:r>
              <a:rPr lang="en-US" dirty="0" smtClean="0"/>
              <a:t>communities (such as </a:t>
            </a:r>
            <a:r>
              <a:rPr lang="en-US" dirty="0"/>
              <a:t>Black/African American, Latino/x, </a:t>
            </a:r>
            <a:r>
              <a:rPr lang="en-US" dirty="0" smtClean="0"/>
              <a:t>American Indian, </a:t>
            </a:r>
            <a:r>
              <a:rPr lang="en-US" dirty="0"/>
              <a:t>Pacific Islander, Indigenous, and Asian </a:t>
            </a:r>
            <a:r>
              <a:rPr lang="en-US" dirty="0" smtClean="0"/>
              <a:t>populations) </a:t>
            </a:r>
            <a:r>
              <a:rPr lang="en-US" dirty="0"/>
              <a:t>may be offered the vaccines earlier than others because their infection, hospitalization, and death rates have been disproportionately </a:t>
            </a:r>
            <a:r>
              <a:rPr lang="en-US" dirty="0" smtClean="0"/>
              <a:t>high.</a:t>
            </a:r>
            <a:endParaRPr lang="en-US" dirty="0"/>
          </a:p>
          <a:p>
            <a:endParaRPr lang="en-US" dirty="0"/>
          </a:p>
          <a:p>
            <a:r>
              <a:rPr lang="en-US" dirty="0"/>
              <a:t>This is related to higher rates of exposure (essential work, multigenerational households, </a:t>
            </a:r>
            <a:r>
              <a:rPr lang="en-US" dirty="0" err="1"/>
              <a:t>etc</a:t>
            </a:r>
            <a:r>
              <a:rPr lang="en-US" dirty="0"/>
              <a:t>). For this same reason, prevention is crucial</a:t>
            </a:r>
            <a:r>
              <a:rPr lang="en-US" dirty="0" smtClean="0"/>
              <a:t>.</a:t>
            </a:r>
            <a:endParaRPr lang="en-US" dirty="0"/>
          </a:p>
        </p:txBody>
      </p:sp>
    </p:spTree>
    <p:extLst>
      <p:ext uri="{BB962C8B-B14F-4D97-AF65-F5344CB8AC3E}">
        <p14:creationId xmlns:p14="http://schemas.microsoft.com/office/powerpoint/2010/main" val="2892444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herd immunity? </a:t>
            </a:r>
            <a:br>
              <a:rPr lang="en-US" dirty="0" smtClean="0"/>
            </a:br>
            <a:r>
              <a:rPr lang="en-US" dirty="0" smtClean="0"/>
              <a:t>How does it work? </a:t>
            </a:r>
            <a:endParaRPr lang="en-US" dirty="0"/>
          </a:p>
        </p:txBody>
      </p:sp>
      <p:sp>
        <p:nvSpPr>
          <p:cNvPr id="4" name="Text Placeholder 3"/>
          <p:cNvSpPr>
            <a:spLocks noGrp="1"/>
          </p:cNvSpPr>
          <p:nvPr>
            <p:ph type="body" sz="half" idx="2"/>
          </p:nvPr>
        </p:nvSpPr>
        <p:spPr>
          <a:xfrm>
            <a:off x="7726984" y="1834856"/>
            <a:ext cx="3934586" cy="4658017"/>
          </a:xfrm>
        </p:spPr>
        <p:txBody>
          <a:bodyPr>
            <a:normAutofit/>
          </a:bodyPr>
          <a:lstStyle/>
          <a:p>
            <a:pPr marL="285750" indent="-285750">
              <a:buFont typeface="Arial" panose="020B0604020202020204" pitchFamily="34" charset="0"/>
              <a:buChar char="•"/>
            </a:pPr>
            <a:r>
              <a:rPr lang="en-US" sz="1800" dirty="0" smtClean="0"/>
              <a:t>We </a:t>
            </a:r>
            <a:r>
              <a:rPr lang="en-US" sz="1800" dirty="0"/>
              <a:t>reached herd immunity for measles, mumps, polio, and chickenpox in the U.S. through vaccines. </a:t>
            </a:r>
          </a:p>
          <a:p>
            <a:pPr marL="285750" indent="-285750">
              <a:buFont typeface="Arial" panose="020B0604020202020204" pitchFamily="34" charset="0"/>
              <a:buChar char="•"/>
            </a:pPr>
            <a:r>
              <a:rPr lang="en-US" sz="1800" dirty="0"/>
              <a:t>Scientists expect herd immunity with </a:t>
            </a:r>
            <a:r>
              <a:rPr lang="en-US" sz="1800" dirty="0" smtClean="0"/>
              <a:t>80-90</a:t>
            </a:r>
            <a:r>
              <a:rPr lang="en-US" sz="1800" dirty="0"/>
              <a:t>% of people </a:t>
            </a:r>
            <a:r>
              <a:rPr lang="en-US" sz="1800" dirty="0" smtClean="0"/>
              <a:t>vaccinated</a:t>
            </a:r>
            <a:r>
              <a:rPr lang="en-US" sz="1800" dirty="0"/>
              <a:t>.</a:t>
            </a:r>
          </a:p>
          <a:p>
            <a:pPr marL="285750" indent="-285750">
              <a:buFont typeface="Arial" panose="020B0604020202020204" pitchFamily="34" charset="0"/>
              <a:buChar char="•"/>
            </a:pPr>
            <a:r>
              <a:rPr lang="en-US" sz="1800" dirty="0" smtClean="0"/>
              <a:t>However</a:t>
            </a:r>
            <a:r>
              <a:rPr lang="en-US" sz="1800" dirty="0"/>
              <a:t>, herd immunity applies to the community around you. That’s why you’ll see outbreaks (e.g., measles) in communities with low vaccine uptake</a:t>
            </a:r>
            <a:r>
              <a:rPr lang="en-US" sz="1800" dirty="0" smtClean="0"/>
              <a:t>.</a:t>
            </a:r>
            <a:endParaRPr lang="en-US" sz="1800" dirty="0"/>
          </a:p>
          <a:p>
            <a:pPr marL="285750" indent="-285750">
              <a:buFont typeface="Arial" panose="020B0604020202020204" pitchFamily="34" charset="0"/>
              <a:buChar char="•"/>
            </a:pPr>
            <a:r>
              <a:rPr lang="en-US" sz="1800" dirty="0"/>
              <a:t>Herd immunity without a vaccine will result in catastrophic numbers of deaths.</a:t>
            </a:r>
          </a:p>
          <a:p>
            <a:endParaRPr lang="en-US" dirty="0"/>
          </a:p>
        </p:txBody>
      </p:sp>
      <p:pic>
        <p:nvPicPr>
          <p:cNvPr id="6" name="Content Placeholder 4" descr="A picture containing chart&#10;&#10;Description automatically generated">
            <a:extLst>
              <a:ext uri="{FF2B5EF4-FFF2-40B4-BE49-F238E27FC236}">
                <a16:creationId xmlns:a16="http://schemas.microsoft.com/office/drawing/2014/main" id="{5C55AD8F-5138-41AB-9F4B-7CC4E0B4A4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4596"/>
          <a:stretch/>
        </p:blipFill>
        <p:spPr>
          <a:xfrm>
            <a:off x="2203863" y="1792466"/>
            <a:ext cx="5245900" cy="5004655"/>
          </a:xfrm>
          <a:prstGeom prst="rect">
            <a:avLst/>
          </a:prstGeom>
        </p:spPr>
      </p:pic>
      <p:sp>
        <p:nvSpPr>
          <p:cNvPr id="7" name="Rectangle 6">
            <a:extLst>
              <a:ext uri="{FF2B5EF4-FFF2-40B4-BE49-F238E27FC236}">
                <a16:creationId xmlns:a16="http://schemas.microsoft.com/office/drawing/2014/main" id="{46350657-61D5-4C7A-9C58-6891BDF7B7B1}"/>
              </a:ext>
            </a:extLst>
          </p:cNvPr>
          <p:cNvSpPr/>
          <p:nvPr/>
        </p:nvSpPr>
        <p:spPr>
          <a:xfrm>
            <a:off x="7899467" y="6581677"/>
            <a:ext cx="3762103"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https://www.jhsph.edu/covid-19/articles/achieving-herd-immunity-with-covid19.html</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Rectangle 7">
            <a:extLst>
              <a:ext uri="{FF2B5EF4-FFF2-40B4-BE49-F238E27FC236}">
                <a16:creationId xmlns:a16="http://schemas.microsoft.com/office/drawing/2014/main" id="{29D3CAEC-6640-45A9-A4B4-D164062CB005}"/>
              </a:ext>
            </a:extLst>
          </p:cNvPr>
          <p:cNvSpPr/>
          <p:nvPr/>
        </p:nvSpPr>
        <p:spPr>
          <a:xfrm>
            <a:off x="4297589" y="6608605"/>
            <a:ext cx="3246693"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https://www.ucdavis.edu/covid-19/what-to-know-about-herd-immunity/</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999143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B7881E-1639-7744-A51D-DD68EA5027A8}"/>
              </a:ext>
            </a:extLst>
          </p:cNvPr>
          <p:cNvSpPr>
            <a:spLocks noGrp="1"/>
          </p:cNvSpPr>
          <p:nvPr>
            <p:ph type="title"/>
          </p:nvPr>
        </p:nvSpPr>
        <p:spPr>
          <a:xfrm>
            <a:off x="1804577" y="-10324"/>
            <a:ext cx="10170305" cy="1325563"/>
          </a:xfrm>
        </p:spPr>
        <p:txBody>
          <a:bodyPr>
            <a:normAutofit/>
          </a:bodyPr>
          <a:lstStyle/>
          <a:p>
            <a:r>
              <a:rPr lang="en-US" sz="4000" dirty="0" smtClean="0"/>
              <a:t>COVID Impact </a:t>
            </a:r>
            <a:r>
              <a:rPr lang="en-US" sz="4000" dirty="0"/>
              <a:t>o</a:t>
            </a:r>
            <a:r>
              <a:rPr lang="en-US" sz="4000" dirty="0" smtClean="0"/>
              <a:t>n Communities of Color</a:t>
            </a:r>
            <a:endParaRPr lang="en-US" sz="4000" dirty="0"/>
          </a:p>
        </p:txBody>
      </p:sp>
      <p:pic>
        <p:nvPicPr>
          <p:cNvPr id="2" name="Picture 1"/>
          <p:cNvPicPr>
            <a:picLocks noChangeAspect="1"/>
          </p:cNvPicPr>
          <p:nvPr/>
        </p:nvPicPr>
        <p:blipFill>
          <a:blip r:embed="rId2"/>
          <a:stretch>
            <a:fillRect/>
          </a:stretch>
        </p:blipFill>
        <p:spPr>
          <a:xfrm>
            <a:off x="1899955" y="1049032"/>
            <a:ext cx="9617851" cy="5468069"/>
          </a:xfrm>
          <a:prstGeom prst="rect">
            <a:avLst/>
          </a:prstGeom>
        </p:spPr>
      </p:pic>
      <p:sp>
        <p:nvSpPr>
          <p:cNvPr id="4" name="Text Placeholder 3"/>
          <p:cNvSpPr>
            <a:spLocks noGrp="1"/>
          </p:cNvSpPr>
          <p:nvPr>
            <p:ph type="body" sz="half" idx="2"/>
          </p:nvPr>
        </p:nvSpPr>
        <p:spPr>
          <a:xfrm>
            <a:off x="9458419" y="6465078"/>
            <a:ext cx="2274300" cy="328243"/>
          </a:xfrm>
        </p:spPr>
        <p:txBody>
          <a:bodyPr>
            <a:normAutofit/>
          </a:bodyPr>
          <a:lstStyle/>
          <a:p>
            <a:r>
              <a:rPr lang="en-US" sz="1200" dirty="0">
                <a:solidFill>
                  <a:srgbClr val="7A7D7F"/>
                </a:solidFill>
              </a:rPr>
              <a:t>https://covid19.ca.gov/equity/</a:t>
            </a:r>
          </a:p>
        </p:txBody>
      </p:sp>
    </p:spTree>
    <p:extLst>
      <p:ext uri="{BB962C8B-B14F-4D97-AF65-F5344CB8AC3E}">
        <p14:creationId xmlns:p14="http://schemas.microsoft.com/office/powerpoint/2010/main" val="9469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 I get the vaccine even if I already had COVID-19? </a:t>
            </a:r>
            <a:endParaRPr lang="en-US" dirty="0"/>
          </a:p>
        </p:txBody>
      </p:sp>
      <p:sp>
        <p:nvSpPr>
          <p:cNvPr id="3" name="Content Placeholder 2"/>
          <p:cNvSpPr>
            <a:spLocks noGrp="1"/>
          </p:cNvSpPr>
          <p:nvPr>
            <p:ph idx="1"/>
          </p:nvPr>
        </p:nvSpPr>
        <p:spPr>
          <a:xfrm>
            <a:off x="838200" y="1825625"/>
            <a:ext cx="10515600" cy="1323302"/>
          </a:xfrm>
        </p:spPr>
        <p:txBody>
          <a:bodyPr/>
          <a:lstStyle/>
          <a:p>
            <a:pPr marL="0" indent="0">
              <a:buNone/>
            </a:pPr>
            <a:r>
              <a:rPr lang="en-US" dirty="0"/>
              <a:t>Yes. Protection from the vaccine is safe and can prolong your immunity. You can wait up to 90 days after infection for vaccination but can receive it as soon as local regulations allow.</a:t>
            </a:r>
          </a:p>
          <a:p>
            <a:endParaRPr lang="en-US" dirty="0"/>
          </a:p>
        </p:txBody>
      </p:sp>
      <p:sp>
        <p:nvSpPr>
          <p:cNvPr id="4" name="Title 1"/>
          <p:cNvSpPr txBox="1">
            <a:spLocks/>
          </p:cNvSpPr>
          <p:nvPr/>
        </p:nvSpPr>
        <p:spPr>
          <a:xfrm>
            <a:off x="790765" y="32486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a:lstStyle>
          <a:p>
            <a:r>
              <a:rPr lang="en-US" dirty="0" smtClean="0"/>
              <a:t>Do I still need to wear a mask after getting the vaccine? </a:t>
            </a:r>
            <a:endParaRPr lang="en-US" dirty="0"/>
          </a:p>
        </p:txBody>
      </p:sp>
      <p:sp>
        <p:nvSpPr>
          <p:cNvPr id="5" name="Content Placeholder 2"/>
          <p:cNvSpPr txBox="1">
            <a:spLocks/>
          </p:cNvSpPr>
          <p:nvPr/>
        </p:nvSpPr>
        <p:spPr>
          <a:xfrm>
            <a:off x="838200" y="4680927"/>
            <a:ext cx="10515600" cy="132330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Yes. The vaccines protect YOU from getting sick from COVID-19, but it is unclear whether you may still get mild or symptom-free cases, then transmit COVID-19 to others. Continue to follow public health guidelines, such as wearing a mask, social distancing, and avoiding indoor crowds.</a:t>
            </a:r>
          </a:p>
          <a:p>
            <a:endParaRPr lang="en-US" dirty="0"/>
          </a:p>
        </p:txBody>
      </p:sp>
    </p:spTree>
    <p:extLst>
      <p:ext uri="{BB962C8B-B14F-4D97-AF65-F5344CB8AC3E}">
        <p14:creationId xmlns:p14="http://schemas.microsoft.com/office/powerpoint/2010/main" val="3070729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the 3 W’s</a:t>
            </a:r>
            <a:endParaRPr lang="en-US" dirty="0"/>
          </a:p>
        </p:txBody>
      </p:sp>
      <p:sp>
        <p:nvSpPr>
          <p:cNvPr id="4" name="TextBox 3"/>
          <p:cNvSpPr txBox="1"/>
          <p:nvPr/>
        </p:nvSpPr>
        <p:spPr>
          <a:xfrm>
            <a:off x="7396050" y="5827984"/>
            <a:ext cx="4384276" cy="461665"/>
          </a:xfrm>
          <a:prstGeom prst="rect">
            <a:avLst/>
          </a:prstGeom>
          <a:noFill/>
        </p:spPr>
        <p:txBody>
          <a:bodyPr wrap="square" rtlCol="0">
            <a:spAutoFit/>
          </a:bodyPr>
          <a:lstStyle/>
          <a:p>
            <a:r>
              <a:rPr lang="en-US" sz="2400" i="1" dirty="0" smtClean="0">
                <a:solidFill>
                  <a:srgbClr val="BDBEBF"/>
                </a:solidFill>
              </a:rPr>
              <a:t>Even after getting the vaccine!</a:t>
            </a:r>
            <a:endParaRPr lang="en-US" sz="2400" i="1" dirty="0">
              <a:solidFill>
                <a:srgbClr val="BDBEBF"/>
              </a:solidFill>
            </a:endParaRPr>
          </a:p>
        </p:txBody>
      </p:sp>
      <p:pic>
        <p:nvPicPr>
          <p:cNvPr id="5" name="Picture 4"/>
          <p:cNvPicPr>
            <a:picLocks noChangeAspect="1"/>
          </p:cNvPicPr>
          <p:nvPr/>
        </p:nvPicPr>
        <p:blipFill>
          <a:blip r:embed="rId2"/>
          <a:stretch>
            <a:fillRect/>
          </a:stretch>
        </p:blipFill>
        <p:spPr>
          <a:xfrm>
            <a:off x="2228334" y="1595813"/>
            <a:ext cx="4651058" cy="4693836"/>
          </a:xfrm>
          <a:prstGeom prst="rect">
            <a:avLst/>
          </a:prstGeom>
        </p:spPr>
      </p:pic>
    </p:spTree>
    <p:extLst>
      <p:ext uri="{BB962C8B-B14F-4D97-AF65-F5344CB8AC3E}">
        <p14:creationId xmlns:p14="http://schemas.microsoft.com/office/powerpoint/2010/main" val="1207256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Weighing </a:t>
            </a:r>
            <a:r>
              <a:rPr lang="en-US" dirty="0"/>
              <a:t>t</a:t>
            </a:r>
            <a:r>
              <a:rPr lang="en-US" dirty="0" smtClean="0"/>
              <a:t>he </a:t>
            </a:r>
            <a:r>
              <a:rPr lang="en-US" dirty="0"/>
              <a:t>R</a:t>
            </a:r>
            <a:r>
              <a:rPr lang="en-US" dirty="0" smtClean="0"/>
              <a:t>isks: </a:t>
            </a:r>
            <a:br>
              <a:rPr lang="en-US" dirty="0" smtClean="0"/>
            </a:br>
            <a:r>
              <a:rPr lang="en-US" dirty="0" smtClean="0"/>
              <a:t>	Infection vs. Vaccination</a:t>
            </a:r>
            <a:endParaRPr lang="en-US" dirty="0"/>
          </a:p>
        </p:txBody>
      </p:sp>
      <p:pic>
        <p:nvPicPr>
          <p:cNvPr id="8" name="Picture 7"/>
          <p:cNvPicPr>
            <a:picLocks noChangeAspect="1"/>
          </p:cNvPicPr>
          <p:nvPr/>
        </p:nvPicPr>
        <p:blipFill rotWithShape="1">
          <a:blip r:embed="rId3"/>
          <a:srcRect r="1790" b="14308"/>
          <a:stretch/>
        </p:blipFill>
        <p:spPr>
          <a:xfrm>
            <a:off x="3114732" y="2808328"/>
            <a:ext cx="7173784" cy="3849833"/>
          </a:xfrm>
          <a:prstGeom prst="rect">
            <a:avLst/>
          </a:prstGeom>
        </p:spPr>
      </p:pic>
      <p:sp>
        <p:nvSpPr>
          <p:cNvPr id="3" name="Content Placeholder 2"/>
          <p:cNvSpPr>
            <a:spLocks noGrp="1"/>
          </p:cNvSpPr>
          <p:nvPr>
            <p:ph idx="4294967295"/>
          </p:nvPr>
        </p:nvSpPr>
        <p:spPr>
          <a:xfrm>
            <a:off x="2590507" y="2884914"/>
            <a:ext cx="3846628" cy="1919634"/>
          </a:xfrm>
        </p:spPr>
        <p:txBody>
          <a:bodyPr>
            <a:normAutofit/>
          </a:bodyPr>
          <a:lstStyle/>
          <a:p>
            <a:pPr marL="0" indent="0" algn="ctr">
              <a:buNone/>
            </a:pPr>
            <a:r>
              <a:rPr lang="en-US" sz="2400" dirty="0" smtClean="0"/>
              <a:t>Every million cases of COVID-19 </a:t>
            </a:r>
            <a:r>
              <a:rPr lang="en-US" sz="2400" b="1" u="sng" dirty="0" smtClean="0"/>
              <a:t>infection</a:t>
            </a:r>
          </a:p>
          <a:p>
            <a:pPr marL="0" indent="0" algn="ctr">
              <a:buNone/>
            </a:pPr>
            <a:endParaRPr lang="en-US" sz="1200" b="1" u="sng" dirty="0" smtClean="0"/>
          </a:p>
          <a:p>
            <a:pPr marL="0" indent="0" algn="ctr">
              <a:buNone/>
            </a:pPr>
            <a:r>
              <a:rPr lang="en-US" sz="2200" dirty="0" smtClean="0"/>
              <a:t>~15,000 deaths</a:t>
            </a:r>
          </a:p>
          <a:p>
            <a:pPr marL="0" indent="0" algn="ctr">
              <a:buNone/>
            </a:pPr>
            <a:r>
              <a:rPr lang="en-US" sz="2200" dirty="0" smtClean="0"/>
              <a:t>~70,000 hospitalizations</a:t>
            </a:r>
            <a:endParaRPr lang="en-US" sz="2200" dirty="0"/>
          </a:p>
        </p:txBody>
      </p:sp>
      <p:sp>
        <p:nvSpPr>
          <p:cNvPr id="4" name="Content Placeholder 2"/>
          <p:cNvSpPr txBox="1">
            <a:spLocks/>
          </p:cNvSpPr>
          <p:nvPr/>
        </p:nvSpPr>
        <p:spPr>
          <a:xfrm>
            <a:off x="6824688" y="1876060"/>
            <a:ext cx="4184440" cy="201770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tabLst>
                <a:tab pos="1028700" algn="l"/>
              </a:tabLst>
            </a:pPr>
            <a:r>
              <a:rPr lang="en-US" sz="3100" dirty="0">
                <a:solidFill>
                  <a:srgbClr val="58595B"/>
                </a:solidFill>
              </a:rPr>
              <a:t>Every million COVID-19 </a:t>
            </a:r>
            <a:r>
              <a:rPr lang="en-US" sz="3100" b="1" u="sng" dirty="0" smtClean="0">
                <a:solidFill>
                  <a:srgbClr val="58595B"/>
                </a:solidFill>
              </a:rPr>
              <a:t>vaccinations</a:t>
            </a:r>
            <a:endParaRPr lang="en-US" sz="3100" b="1" u="sng" dirty="0">
              <a:solidFill>
                <a:srgbClr val="58595B"/>
              </a:solidFill>
            </a:endParaRPr>
          </a:p>
          <a:p>
            <a:pPr marL="0" indent="0" algn="ctr">
              <a:buFont typeface="Arial" panose="020B0604020202020204" pitchFamily="34" charset="0"/>
              <a:buNone/>
            </a:pPr>
            <a:endParaRPr lang="en-US" sz="1500" dirty="0">
              <a:solidFill>
                <a:srgbClr val="58595B"/>
              </a:solidFill>
            </a:endParaRPr>
          </a:p>
          <a:p>
            <a:pPr marL="0" indent="0" algn="ctr">
              <a:buFont typeface="Arial" panose="020B0604020202020204" pitchFamily="34" charset="0"/>
              <a:buNone/>
            </a:pPr>
            <a:r>
              <a:rPr lang="en-US" dirty="0">
                <a:solidFill>
                  <a:srgbClr val="58595B"/>
                </a:solidFill>
              </a:rPr>
              <a:t>~2-3 serious reactions</a:t>
            </a:r>
          </a:p>
          <a:p>
            <a:pPr marL="0" indent="0" algn="ctr">
              <a:buFont typeface="Arial" panose="020B0604020202020204" pitchFamily="34" charset="0"/>
              <a:buNone/>
            </a:pPr>
            <a:r>
              <a:rPr lang="en-US" dirty="0">
                <a:solidFill>
                  <a:srgbClr val="58595B"/>
                </a:solidFill>
              </a:rPr>
              <a:t>~1-2 hospitalizations</a:t>
            </a:r>
          </a:p>
          <a:p>
            <a:pPr marL="0" indent="0" algn="ctr">
              <a:buFont typeface="Arial" panose="020B0604020202020204" pitchFamily="34" charset="0"/>
              <a:buNone/>
            </a:pPr>
            <a:r>
              <a:rPr lang="en-US" dirty="0">
                <a:solidFill>
                  <a:srgbClr val="58595B"/>
                </a:solidFill>
              </a:rPr>
              <a:t>1-2 deaths under investigation</a:t>
            </a:r>
          </a:p>
        </p:txBody>
      </p:sp>
      <p:sp>
        <p:nvSpPr>
          <p:cNvPr id="5" name="TextBox 4"/>
          <p:cNvSpPr txBox="1"/>
          <p:nvPr/>
        </p:nvSpPr>
        <p:spPr>
          <a:xfrm>
            <a:off x="2895663" y="6506053"/>
            <a:ext cx="7793595" cy="276999"/>
          </a:xfrm>
          <a:prstGeom prst="rect">
            <a:avLst/>
          </a:prstGeom>
          <a:noFill/>
        </p:spPr>
        <p:txBody>
          <a:bodyPr wrap="square" rtlCol="0">
            <a:spAutoFit/>
          </a:bodyPr>
          <a:lstStyle/>
          <a:p>
            <a:r>
              <a:rPr lang="en-US" sz="1200" dirty="0" err="1" smtClean="0">
                <a:solidFill>
                  <a:srgbClr val="BDBEBF"/>
                </a:solidFill>
              </a:rPr>
              <a:t>Moderna</a:t>
            </a:r>
            <a:r>
              <a:rPr lang="en-US" sz="1200" dirty="0" smtClean="0">
                <a:solidFill>
                  <a:srgbClr val="BDBEBF"/>
                </a:solidFill>
              </a:rPr>
              <a:t> and Pfizer vaccine each reported 10 serious allergic reactions out of 4 million doses (as of 1/23/21)</a:t>
            </a:r>
            <a:endParaRPr lang="en-US" sz="1200" dirty="0">
              <a:solidFill>
                <a:srgbClr val="BDBEBF"/>
              </a:solidFill>
            </a:endParaRPr>
          </a:p>
        </p:txBody>
      </p:sp>
      <p:cxnSp>
        <p:nvCxnSpPr>
          <p:cNvPr id="7" name="Straight Connector 6"/>
          <p:cNvCxnSpPr/>
          <p:nvPr/>
        </p:nvCxnSpPr>
        <p:spPr>
          <a:xfrm flipV="1">
            <a:off x="2767423" y="3663654"/>
            <a:ext cx="3494098" cy="12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80216" y="2532261"/>
            <a:ext cx="4028912"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97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D8A99A-D275-4738-A8D3-B6C72A0B33E3}"/>
              </a:ext>
            </a:extLst>
          </p:cNvPr>
          <p:cNvPicPr>
            <a:picLocks noChangeAspect="1"/>
          </p:cNvPicPr>
          <p:nvPr/>
        </p:nvPicPr>
        <p:blipFill rotWithShape="1">
          <a:blip r:embed="rId3"/>
          <a:srcRect b="25362"/>
          <a:stretch/>
        </p:blipFill>
        <p:spPr>
          <a:xfrm>
            <a:off x="6479788" y="493702"/>
            <a:ext cx="5163706" cy="143498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26EEBA1-B38A-450E-A059-46719A20B3E2}"/>
              </a:ext>
            </a:extLst>
          </p:cNvPr>
          <p:cNvPicPr>
            <a:picLocks noChangeAspect="1"/>
          </p:cNvPicPr>
          <p:nvPr/>
        </p:nvPicPr>
        <p:blipFill>
          <a:blip r:embed="rId4"/>
          <a:stretch>
            <a:fillRect/>
          </a:stretch>
        </p:blipFill>
        <p:spPr>
          <a:xfrm>
            <a:off x="67510" y="1719419"/>
            <a:ext cx="4582605" cy="224615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74BA1018-298F-4290-A067-6BA59615C431}"/>
              </a:ext>
            </a:extLst>
          </p:cNvPr>
          <p:cNvPicPr>
            <a:picLocks noChangeAspect="1"/>
          </p:cNvPicPr>
          <p:nvPr/>
        </p:nvPicPr>
        <p:blipFill>
          <a:blip r:embed="rId5"/>
          <a:stretch>
            <a:fillRect/>
          </a:stretch>
        </p:blipFill>
        <p:spPr>
          <a:xfrm>
            <a:off x="303145" y="3698891"/>
            <a:ext cx="2932215" cy="285847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387B500-047F-401A-ADD0-3E021CB15FFE}"/>
              </a:ext>
            </a:extLst>
          </p:cNvPr>
          <p:cNvPicPr>
            <a:picLocks noChangeAspect="1"/>
          </p:cNvPicPr>
          <p:nvPr/>
        </p:nvPicPr>
        <p:blipFill>
          <a:blip r:embed="rId6"/>
          <a:stretch>
            <a:fillRect/>
          </a:stretch>
        </p:blipFill>
        <p:spPr>
          <a:xfrm>
            <a:off x="580472" y="607016"/>
            <a:ext cx="5640868" cy="1047273"/>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8BE278B1-8C92-4A8D-9443-89CE44137BD0}"/>
              </a:ext>
            </a:extLst>
          </p:cNvPr>
          <p:cNvPicPr/>
          <p:nvPr/>
        </p:nvPicPr>
        <p:blipFill>
          <a:blip r:embed="rId7"/>
          <a:stretch>
            <a:fillRect/>
          </a:stretch>
        </p:blipFill>
        <p:spPr>
          <a:xfrm>
            <a:off x="3051772" y="4119156"/>
            <a:ext cx="3545122" cy="2615734"/>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5EC60931-D6B2-482A-A900-D83E96EEED01}"/>
              </a:ext>
            </a:extLst>
          </p:cNvPr>
          <p:cNvSpPr txBox="1"/>
          <p:nvPr/>
        </p:nvSpPr>
        <p:spPr>
          <a:xfrm>
            <a:off x="11169192" y="6611779"/>
            <a:ext cx="107273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@ScrippsSHARCs</a:t>
            </a:r>
          </a:p>
        </p:txBody>
      </p:sp>
      <p:sp>
        <p:nvSpPr>
          <p:cNvPr id="20" name="Title 1"/>
          <p:cNvSpPr txBox="1">
            <a:spLocks/>
          </p:cNvSpPr>
          <p:nvPr/>
        </p:nvSpPr>
        <p:spPr>
          <a:xfrm>
            <a:off x="0" y="0"/>
            <a:ext cx="12191999" cy="541886"/>
          </a:xfrm>
          <a:prstGeom prst="rect">
            <a:avLst/>
          </a:prstGeom>
          <a:solidFill>
            <a:srgbClr val="274269"/>
          </a:solidFill>
        </p:spPr>
        <p:txBody>
          <a:bodyPr anchor="ctr" anchorCtr="0"/>
          <a:lst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a:lstStyle>
          <a:p>
            <a:pPr algn="ctr"/>
            <a:r>
              <a:rPr lang="en-US" sz="2600" dirty="0" smtClean="0">
                <a:solidFill>
                  <a:srgbClr val="F0F3F7"/>
                </a:solidFill>
              </a:rPr>
              <a:t>Long-Term Risks of COVID-19</a:t>
            </a:r>
            <a:endParaRPr lang="en-US" sz="2600" dirty="0">
              <a:solidFill>
                <a:srgbClr val="F0F3F7"/>
              </a:solidFill>
            </a:endParaRPr>
          </a:p>
        </p:txBody>
      </p:sp>
      <p:pic>
        <p:nvPicPr>
          <p:cNvPr id="11" name="Picture 10">
            <a:extLst>
              <a:ext uri="{FF2B5EF4-FFF2-40B4-BE49-F238E27FC236}">
                <a16:creationId xmlns:a16="http://schemas.microsoft.com/office/drawing/2014/main" id="{03AEB344-25A7-47F8-BA8C-42BDB1A70C28}"/>
              </a:ext>
            </a:extLst>
          </p:cNvPr>
          <p:cNvPicPr>
            <a:picLocks noChangeAspect="1"/>
          </p:cNvPicPr>
          <p:nvPr/>
        </p:nvPicPr>
        <p:blipFill>
          <a:blip r:embed="rId8"/>
          <a:stretch>
            <a:fillRect/>
          </a:stretch>
        </p:blipFill>
        <p:spPr>
          <a:xfrm>
            <a:off x="4427419" y="1777560"/>
            <a:ext cx="5640869" cy="121678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85255B4-D270-4EAD-A899-B491A1618F98}"/>
              </a:ext>
            </a:extLst>
          </p:cNvPr>
          <p:cNvPicPr>
            <a:picLocks noChangeAspect="1"/>
          </p:cNvPicPr>
          <p:nvPr/>
        </p:nvPicPr>
        <p:blipFill>
          <a:blip r:embed="rId9"/>
          <a:stretch>
            <a:fillRect/>
          </a:stretch>
        </p:blipFill>
        <p:spPr>
          <a:xfrm>
            <a:off x="4902717" y="3079526"/>
            <a:ext cx="4928931" cy="95444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551D6CF-7DEB-4956-A383-EB7316FEC60E}"/>
              </a:ext>
            </a:extLst>
          </p:cNvPr>
          <p:cNvPicPr>
            <a:picLocks noChangeAspect="1"/>
          </p:cNvPicPr>
          <p:nvPr/>
        </p:nvPicPr>
        <p:blipFill>
          <a:blip r:embed="rId10"/>
          <a:stretch>
            <a:fillRect/>
          </a:stretch>
        </p:blipFill>
        <p:spPr>
          <a:xfrm>
            <a:off x="6479788" y="3675998"/>
            <a:ext cx="3461750" cy="194438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0B49260-6D47-4034-8392-52C7D827458B}"/>
              </a:ext>
            </a:extLst>
          </p:cNvPr>
          <p:cNvPicPr>
            <a:picLocks noChangeAspect="1"/>
          </p:cNvPicPr>
          <p:nvPr/>
        </p:nvPicPr>
        <p:blipFill>
          <a:blip r:embed="rId11"/>
          <a:stretch>
            <a:fillRect/>
          </a:stretch>
        </p:blipFill>
        <p:spPr>
          <a:xfrm>
            <a:off x="6495779" y="5709227"/>
            <a:ext cx="3907862" cy="111450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AAD9B8C3-82A3-4EFE-A243-9BBA0DCBA411}"/>
              </a:ext>
            </a:extLst>
          </p:cNvPr>
          <p:cNvPicPr>
            <a:picLocks noChangeAspect="1"/>
          </p:cNvPicPr>
          <p:nvPr/>
        </p:nvPicPr>
        <p:blipFill>
          <a:blip r:embed="rId12"/>
          <a:stretch>
            <a:fillRect/>
          </a:stretch>
        </p:blipFill>
        <p:spPr>
          <a:xfrm>
            <a:off x="10089080" y="2434013"/>
            <a:ext cx="1735446" cy="3370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6084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E8B21-7716-EF47-8C14-4FE1114AAB28}"/>
              </a:ext>
            </a:extLst>
          </p:cNvPr>
          <p:cNvSpPr>
            <a:spLocks noGrp="1"/>
          </p:cNvSpPr>
          <p:nvPr>
            <p:ph type="title"/>
          </p:nvPr>
        </p:nvSpPr>
        <p:spPr/>
        <p:txBody>
          <a:bodyPr/>
          <a:lstStyle/>
          <a:p>
            <a:r>
              <a:rPr lang="en-US" dirty="0" smtClean="0"/>
              <a:t>Key Takeaways</a:t>
            </a:r>
            <a:endParaRPr lang="en-US" dirty="0"/>
          </a:p>
        </p:txBody>
      </p:sp>
      <p:sp>
        <p:nvSpPr>
          <p:cNvPr id="3" name="Content Placeholder 2">
            <a:extLst>
              <a:ext uri="{FF2B5EF4-FFF2-40B4-BE49-F238E27FC236}">
                <a16:creationId xmlns:a16="http://schemas.microsoft.com/office/drawing/2014/main" id="{24CDB8ED-2EE2-C148-80BD-5208C946A2DD}"/>
              </a:ext>
            </a:extLst>
          </p:cNvPr>
          <p:cNvSpPr>
            <a:spLocks noGrp="1"/>
          </p:cNvSpPr>
          <p:nvPr>
            <p:ph idx="1"/>
          </p:nvPr>
        </p:nvSpPr>
        <p:spPr/>
        <p:txBody>
          <a:bodyPr/>
          <a:lstStyle/>
          <a:p>
            <a:r>
              <a:rPr lang="en-US" dirty="0" smtClean="0"/>
              <a:t>Lot of misinformation in social media and word-of-mouth</a:t>
            </a:r>
          </a:p>
          <a:p>
            <a:r>
              <a:rPr lang="en-US" dirty="0" smtClean="0"/>
              <a:t>Black, Latino, Asian, Pacific Islander, American Indian communities are contracting disease and dying at higher rates</a:t>
            </a:r>
          </a:p>
          <a:p>
            <a:r>
              <a:rPr lang="en-US" dirty="0"/>
              <a:t>“Side effects” of contracting COVID-19 disease is far worse than side effects of getting the vaccine </a:t>
            </a:r>
          </a:p>
          <a:p>
            <a:r>
              <a:rPr lang="en-US" dirty="0" smtClean="0"/>
              <a:t>Why consider taking vaccine if you have mistrust? Because we want everyone to stay alive today to help fight mistrust tomorrow. </a:t>
            </a:r>
            <a:endParaRPr lang="en-US" dirty="0"/>
          </a:p>
        </p:txBody>
      </p:sp>
    </p:spTree>
    <p:extLst>
      <p:ext uri="{BB962C8B-B14F-4D97-AF65-F5344CB8AC3E}">
        <p14:creationId xmlns:p14="http://schemas.microsoft.com/office/powerpoint/2010/main" val="4013795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90" y="129576"/>
            <a:ext cx="10515600" cy="1325563"/>
          </a:xfrm>
        </p:spPr>
        <p:txBody>
          <a:bodyPr/>
          <a:lstStyle/>
          <a:p>
            <a:r>
              <a:rPr lang="en-US" dirty="0" smtClean="0"/>
              <a:t>Resources</a:t>
            </a:r>
            <a:endParaRPr lang="en-US" dirty="0"/>
          </a:p>
        </p:txBody>
      </p:sp>
      <p:sp>
        <p:nvSpPr>
          <p:cNvPr id="3" name="Content Placeholder 2"/>
          <p:cNvSpPr>
            <a:spLocks noGrp="1"/>
          </p:cNvSpPr>
          <p:nvPr>
            <p:ph idx="1"/>
          </p:nvPr>
        </p:nvSpPr>
        <p:spPr>
          <a:xfrm>
            <a:off x="838200" y="1441240"/>
            <a:ext cx="10515600" cy="4735723"/>
          </a:xfrm>
        </p:spPr>
        <p:txBody>
          <a:bodyPr>
            <a:normAutofit fontScale="77500" lnSpcReduction="20000"/>
          </a:bodyPr>
          <a:lstStyle/>
          <a:p>
            <a:r>
              <a:rPr lang="en-US" dirty="0"/>
              <a:t>STOP COVID-19 CA website: </a:t>
            </a:r>
            <a:r>
              <a:rPr lang="en-US" dirty="0">
                <a:hlinkClick r:id="rId3"/>
              </a:rPr>
              <a:t>https://www.stopcovid-19ca.org/</a:t>
            </a:r>
            <a:r>
              <a:rPr lang="en-US" dirty="0"/>
              <a:t> </a:t>
            </a:r>
            <a:endParaRPr lang="en-US" dirty="0" smtClean="0"/>
          </a:p>
          <a:p>
            <a:pPr marL="0" indent="0">
              <a:buNone/>
            </a:pPr>
            <a:endParaRPr lang="en-US" sz="1300" dirty="0" smtClean="0"/>
          </a:p>
          <a:p>
            <a:r>
              <a:rPr lang="en-US" dirty="0" smtClean="0"/>
              <a:t>COVID-19 </a:t>
            </a:r>
            <a:r>
              <a:rPr lang="en-US" dirty="0"/>
              <a:t>Vaccine FAQ in community-friendly language: </a:t>
            </a:r>
            <a:br>
              <a:rPr lang="en-US" dirty="0"/>
            </a:br>
            <a:r>
              <a:rPr lang="en-US" dirty="0">
                <a:hlinkClick r:id="rId4"/>
              </a:rPr>
              <a:t>English</a:t>
            </a:r>
            <a:r>
              <a:rPr lang="en-US" dirty="0"/>
              <a:t> and </a:t>
            </a:r>
            <a:r>
              <a:rPr lang="en-US" dirty="0" smtClean="0">
                <a:hlinkClick r:id="rId5"/>
              </a:rPr>
              <a:t>Spanish</a:t>
            </a:r>
            <a:endParaRPr lang="en-US" dirty="0" smtClean="0"/>
          </a:p>
          <a:p>
            <a:endParaRPr lang="en-US" sz="1300" dirty="0" smtClean="0"/>
          </a:p>
          <a:p>
            <a:r>
              <a:rPr lang="en-US" dirty="0" smtClean="0"/>
              <a:t>NIH CEAL (Community Engagement Alliance) Against COVID-19 </a:t>
            </a:r>
            <a:r>
              <a:rPr lang="en-US" dirty="0"/>
              <a:t>Disparities website: </a:t>
            </a:r>
            <a:r>
              <a:rPr lang="en-US" dirty="0">
                <a:hlinkClick r:id="rId6"/>
              </a:rPr>
              <a:t>https://covid19community.nih.gov</a:t>
            </a:r>
            <a:r>
              <a:rPr lang="en-US" dirty="0" smtClean="0">
                <a:hlinkClick r:id="rId6"/>
              </a:rPr>
              <a:t>/</a:t>
            </a:r>
            <a:r>
              <a:rPr lang="en-US" dirty="0" smtClean="0"/>
              <a:t> </a:t>
            </a:r>
            <a:endParaRPr lang="en-US" dirty="0"/>
          </a:p>
          <a:p>
            <a:pPr marL="0" indent="0">
              <a:buNone/>
            </a:pPr>
            <a:endParaRPr lang="en-US" sz="1300" dirty="0" smtClean="0"/>
          </a:p>
          <a:p>
            <a:r>
              <a:rPr lang="en-US" dirty="0" smtClean="0"/>
              <a:t>CDC COVID-19 Vaccine Communications Toolkit for CBO: </a:t>
            </a:r>
            <a:r>
              <a:rPr lang="en-US" dirty="0">
                <a:hlinkClick r:id="rId7"/>
              </a:rPr>
              <a:t>https://www.cdc.gov/coronavirus/2019-ncov/vaccines/toolkits/community-organization.html</a:t>
            </a:r>
            <a:r>
              <a:rPr lang="en-US" dirty="0"/>
              <a:t> </a:t>
            </a:r>
          </a:p>
          <a:p>
            <a:pPr marL="0" indent="0">
              <a:buNone/>
            </a:pPr>
            <a:endParaRPr lang="en-US" dirty="0" smtClean="0"/>
          </a:p>
          <a:p>
            <a:r>
              <a:rPr lang="en-US" dirty="0" smtClean="0"/>
              <a:t>CDC </a:t>
            </a:r>
            <a:r>
              <a:rPr lang="en-US" dirty="0"/>
              <a:t>COVID-19 website: </a:t>
            </a:r>
            <a:r>
              <a:rPr lang="en-US" dirty="0">
                <a:hlinkClick r:id="rId8"/>
              </a:rPr>
              <a:t>https://www.cdc.gov/coronavirus/2019-ncov/index.html</a:t>
            </a:r>
            <a:r>
              <a:rPr lang="en-US" dirty="0"/>
              <a:t> </a:t>
            </a:r>
            <a:endParaRPr lang="en-US" dirty="0" smtClean="0"/>
          </a:p>
          <a:p>
            <a:endParaRPr lang="en-US" dirty="0"/>
          </a:p>
          <a:p>
            <a:r>
              <a:rPr lang="en-US" dirty="0" smtClean="0"/>
              <a:t>ASTHO (Association of State and Territorial </a:t>
            </a:r>
            <a:r>
              <a:rPr lang="en-US" dirty="0"/>
              <a:t>Health Officials</a:t>
            </a:r>
            <a:r>
              <a:rPr lang="en-US" dirty="0" smtClean="0"/>
              <a:t>) COVID-19 website: </a:t>
            </a:r>
            <a:r>
              <a:rPr lang="en-US" dirty="0">
                <a:hlinkClick r:id="rId9"/>
              </a:rPr>
              <a:t>https://astho.org/COVID-19</a:t>
            </a:r>
            <a:r>
              <a:rPr lang="en-US" dirty="0" smtClean="0">
                <a:hlinkClick r:id="rId9"/>
              </a:rPr>
              <a:t>/</a:t>
            </a:r>
            <a:r>
              <a:rPr lang="en-US" dirty="0" smtClean="0"/>
              <a:t> </a:t>
            </a:r>
          </a:p>
          <a:p>
            <a:pPr marL="0" indent="0">
              <a:buNone/>
            </a:pPr>
            <a:endParaRPr lang="en-US" dirty="0" smtClean="0"/>
          </a:p>
        </p:txBody>
      </p:sp>
    </p:spTree>
    <p:extLst>
      <p:ext uri="{BB962C8B-B14F-4D97-AF65-F5344CB8AC3E}">
        <p14:creationId xmlns:p14="http://schemas.microsoft.com/office/powerpoint/2010/main" val="3901577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4034" y="1550241"/>
            <a:ext cx="7151698" cy="369332"/>
          </a:xfrm>
          <a:prstGeom prst="rect">
            <a:avLst/>
          </a:prstGeom>
          <a:noFill/>
        </p:spPr>
        <p:txBody>
          <a:bodyPr wrap="square" rtlCol="0">
            <a:spAutoFit/>
          </a:bodyPr>
          <a:lstStyle/>
          <a:p>
            <a:r>
              <a:rPr lang="en-US" dirty="0" smtClean="0"/>
              <a:t>Other possible useful slides follow</a:t>
            </a:r>
            <a:endParaRPr lang="en-US" dirty="0"/>
          </a:p>
        </p:txBody>
      </p:sp>
    </p:spTree>
    <p:extLst>
      <p:ext uri="{BB962C8B-B14F-4D97-AF65-F5344CB8AC3E}">
        <p14:creationId xmlns:p14="http://schemas.microsoft.com/office/powerpoint/2010/main" val="2531214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5A1DD9C-8ED7-0C4E-AEE1-62199E06D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 y="114300"/>
            <a:ext cx="11874500" cy="6819352"/>
          </a:xfrm>
          <a:prstGeom prst="rect">
            <a:avLst/>
          </a:prstGeom>
        </p:spPr>
      </p:pic>
      <p:sp>
        <p:nvSpPr>
          <p:cNvPr id="4" name="TextBox 3">
            <a:extLst>
              <a:ext uri="{FF2B5EF4-FFF2-40B4-BE49-F238E27FC236}">
                <a16:creationId xmlns:a16="http://schemas.microsoft.com/office/drawing/2014/main" id="{28F849CD-FF98-4649-A44F-A4D283426723}"/>
              </a:ext>
            </a:extLst>
          </p:cNvPr>
          <p:cNvSpPr txBox="1"/>
          <p:nvPr/>
        </p:nvSpPr>
        <p:spPr>
          <a:xfrm>
            <a:off x="7380515" y="2126151"/>
            <a:ext cx="4362306" cy="1569660"/>
          </a:xfrm>
          <a:prstGeom prst="rect">
            <a:avLst/>
          </a:prstGeom>
          <a:solidFill>
            <a:schemeClr val="bg1"/>
          </a:solidFill>
        </p:spPr>
        <p:txBody>
          <a:bodyPr wrap="square" rtlCol="0">
            <a:spAutoFit/>
          </a:bodyPr>
          <a:lstStyle/>
          <a:p>
            <a:r>
              <a:rPr lang="en-US" sz="2400" dirty="0">
                <a:solidFill>
                  <a:schemeClr val="tx2">
                    <a:lumMod val="50000"/>
                  </a:schemeClr>
                </a:solidFill>
                <a:latin typeface="Franklin Gothic Book" panose="020B0503020102020204" pitchFamily="34" charset="0"/>
              </a:rPr>
              <a:t>Jan 25, 2021</a:t>
            </a:r>
          </a:p>
          <a:p>
            <a:r>
              <a:rPr lang="en-US" sz="2400" dirty="0">
                <a:solidFill>
                  <a:schemeClr val="tx2">
                    <a:lumMod val="50000"/>
                  </a:schemeClr>
                </a:solidFill>
                <a:latin typeface="Franklin Gothic Book" panose="020B0503020102020204" pitchFamily="34" charset="0"/>
              </a:rPr>
              <a:t>State Population 39M</a:t>
            </a:r>
          </a:p>
          <a:p>
            <a:r>
              <a:rPr lang="en-US" sz="2400" dirty="0">
                <a:solidFill>
                  <a:schemeClr val="tx2">
                    <a:lumMod val="50000"/>
                  </a:schemeClr>
                </a:solidFill>
                <a:latin typeface="Franklin Gothic Book" panose="020B0503020102020204" pitchFamily="34" charset="0"/>
              </a:rPr>
              <a:t>COVID Cases       3.136M</a:t>
            </a:r>
          </a:p>
          <a:p>
            <a:r>
              <a:rPr lang="en-US" sz="2400" dirty="0">
                <a:solidFill>
                  <a:schemeClr val="tx2">
                    <a:lumMod val="50000"/>
                  </a:schemeClr>
                </a:solidFill>
                <a:latin typeface="Franklin Gothic Book" panose="020B0503020102020204" pitchFamily="34" charset="0"/>
              </a:rPr>
              <a:t>COVID Deaths     37,543</a:t>
            </a:r>
          </a:p>
        </p:txBody>
      </p:sp>
    </p:spTree>
    <p:extLst>
      <p:ext uri="{BB962C8B-B14F-4D97-AF65-F5344CB8AC3E}">
        <p14:creationId xmlns:p14="http://schemas.microsoft.com/office/powerpoint/2010/main" val="3457716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E8B21-7716-EF47-8C14-4FE1114AAB28}"/>
              </a:ext>
            </a:extLst>
          </p:cNvPr>
          <p:cNvSpPr>
            <a:spLocks noGrp="1"/>
          </p:cNvSpPr>
          <p:nvPr>
            <p:ph type="title"/>
          </p:nvPr>
        </p:nvSpPr>
        <p:spPr/>
        <p:txBody>
          <a:bodyPr/>
          <a:lstStyle/>
          <a:p>
            <a:r>
              <a:rPr lang="en-US" dirty="0" smtClean="0"/>
              <a:t>What safeguards are in place now to protect people of color? </a:t>
            </a:r>
            <a:endParaRPr lang="en-US" dirty="0"/>
          </a:p>
        </p:txBody>
      </p:sp>
      <p:sp>
        <p:nvSpPr>
          <p:cNvPr id="3" name="Content Placeholder 2">
            <a:extLst>
              <a:ext uri="{FF2B5EF4-FFF2-40B4-BE49-F238E27FC236}">
                <a16:creationId xmlns:a16="http://schemas.microsoft.com/office/drawing/2014/main" id="{24CDB8ED-2EE2-C148-80BD-5208C946A2DD}"/>
              </a:ext>
            </a:extLst>
          </p:cNvPr>
          <p:cNvSpPr>
            <a:spLocks noGrp="1"/>
          </p:cNvSpPr>
          <p:nvPr>
            <p:ph idx="1"/>
          </p:nvPr>
        </p:nvSpPr>
        <p:spPr/>
        <p:txBody>
          <a:bodyPr>
            <a:normAutofit/>
          </a:bodyPr>
          <a:lstStyle/>
          <a:p>
            <a:pPr marL="0" indent="0">
              <a:buNone/>
            </a:pPr>
            <a:r>
              <a:rPr lang="en-US" sz="2000" b="1" dirty="0"/>
              <a:t>The Belmont Report was created in response to the Tuskegee Syphilis Study – it applies to all people but was done in response to mistreatment to people of color</a:t>
            </a:r>
          </a:p>
          <a:p>
            <a:r>
              <a:rPr lang="en-US" sz="2000" b="1" dirty="0"/>
              <a:t>3 principles </a:t>
            </a:r>
            <a:r>
              <a:rPr lang="en-US" sz="2000" dirty="0"/>
              <a:t>for ethical conduct of research involving human participants: </a:t>
            </a:r>
            <a:r>
              <a:rPr lang="en-US" sz="2000" dirty="0" smtClean="0"/>
              <a:t/>
            </a:r>
            <a:br>
              <a:rPr lang="en-US" sz="2000" dirty="0" smtClean="0"/>
            </a:br>
            <a:r>
              <a:rPr lang="en-US" sz="2000" dirty="0" smtClean="0"/>
              <a:t>1</a:t>
            </a:r>
            <a:r>
              <a:rPr lang="en-US" sz="2000" dirty="0"/>
              <a:t>) </a:t>
            </a:r>
            <a:r>
              <a:rPr lang="en-US" sz="2000" b="1" dirty="0"/>
              <a:t>Respect</a:t>
            </a:r>
            <a:r>
              <a:rPr lang="en-US" sz="2000" dirty="0"/>
              <a:t> for persons; 2) </a:t>
            </a:r>
            <a:r>
              <a:rPr lang="en-US" sz="2000" b="1" dirty="0"/>
              <a:t>Beneficence</a:t>
            </a:r>
            <a:r>
              <a:rPr lang="en-US" sz="2000" dirty="0"/>
              <a:t>; and 3) </a:t>
            </a:r>
            <a:r>
              <a:rPr lang="en-US" sz="2000" b="1" dirty="0"/>
              <a:t>Justice</a:t>
            </a:r>
            <a:r>
              <a:rPr lang="en-US" sz="2000" dirty="0"/>
              <a:t>.</a:t>
            </a:r>
          </a:p>
          <a:p>
            <a:r>
              <a:rPr lang="en-US" sz="2000" b="1" dirty="0"/>
              <a:t>Institutional Review Board</a:t>
            </a:r>
            <a:r>
              <a:rPr lang="en-US" sz="2000" dirty="0"/>
              <a:t> (IRB), must approve every US clinical trial. </a:t>
            </a:r>
          </a:p>
          <a:p>
            <a:pPr lvl="1"/>
            <a:r>
              <a:rPr lang="en-US" sz="2000" dirty="0"/>
              <a:t>The IRB is made up of doctors, scientists, and </a:t>
            </a:r>
            <a:r>
              <a:rPr lang="en-US" sz="2000" b="1" dirty="0"/>
              <a:t>lay people</a:t>
            </a:r>
            <a:r>
              <a:rPr lang="en-US" sz="2000" dirty="0"/>
              <a:t>, dedicated to making sure that the study participants are not exposed to unnecessary risks.</a:t>
            </a:r>
          </a:p>
          <a:p>
            <a:r>
              <a:rPr lang="en-US" sz="2000" b="1" dirty="0"/>
              <a:t>Informed consent process</a:t>
            </a:r>
            <a:r>
              <a:rPr lang="en-US" sz="2000" dirty="0"/>
              <a:t> also helps protect participants. </a:t>
            </a:r>
          </a:p>
          <a:p>
            <a:pPr lvl="1"/>
            <a:r>
              <a:rPr lang="en-US" sz="2000" dirty="0"/>
              <a:t>Before joining a clinical trial, study participants will be told what to expect and all the things that might happen.</a:t>
            </a:r>
          </a:p>
          <a:p>
            <a:r>
              <a:rPr lang="en-US" sz="2000" b="1" dirty="0"/>
              <a:t>Large </a:t>
            </a:r>
            <a:r>
              <a:rPr lang="en-US" sz="2000" b="1" dirty="0" smtClean="0"/>
              <a:t>clinical trials </a:t>
            </a:r>
            <a:r>
              <a:rPr lang="en-US" sz="2000" b="1" dirty="0"/>
              <a:t>have a Data Safety Monitoring Board</a:t>
            </a:r>
          </a:p>
          <a:p>
            <a:r>
              <a:rPr lang="en-US" sz="2000" b="1" dirty="0"/>
              <a:t>New </a:t>
            </a:r>
            <a:r>
              <a:rPr lang="en-US" sz="2000" b="1" dirty="0" smtClean="0"/>
              <a:t>medications </a:t>
            </a:r>
            <a:r>
              <a:rPr lang="en-US" sz="2000" b="1" dirty="0"/>
              <a:t>and v</a:t>
            </a:r>
            <a:r>
              <a:rPr lang="en-US" sz="2000" b="1" dirty="0" smtClean="0"/>
              <a:t>accines also </a:t>
            </a:r>
            <a:r>
              <a:rPr lang="en-US" sz="2000" b="1" dirty="0"/>
              <a:t>go through FDA Review</a:t>
            </a:r>
          </a:p>
          <a:p>
            <a:endParaRPr lang="en-US" dirty="0"/>
          </a:p>
        </p:txBody>
      </p:sp>
    </p:spTree>
    <p:extLst>
      <p:ext uri="{BB962C8B-B14F-4D97-AF65-F5344CB8AC3E}">
        <p14:creationId xmlns:p14="http://schemas.microsoft.com/office/powerpoint/2010/main" val="2465406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endParaRPr/>
          </a:p>
        </p:txBody>
      </p:sp>
      <p:sp>
        <p:nvSpPr>
          <p:cNvPr id="66" name="Google Shape;66;p15"/>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67" name="Google Shape;67;p15"/>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1" y="149634"/>
            <a:ext cx="12192001" cy="6558733"/>
          </a:xfrm>
          <a:prstGeom prst="rect">
            <a:avLst/>
          </a:prstGeom>
          <a:noFill/>
          <a:ln>
            <a:noFill/>
          </a:ln>
        </p:spPr>
      </p:pic>
    </p:spTree>
    <p:extLst>
      <p:ext uri="{BB962C8B-B14F-4D97-AF65-F5344CB8AC3E}">
        <p14:creationId xmlns:p14="http://schemas.microsoft.com/office/powerpoint/2010/main" val="254871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DC78-F1EA-9F4D-BE2A-A525B18B685E}"/>
              </a:ext>
            </a:extLst>
          </p:cNvPr>
          <p:cNvSpPr>
            <a:spLocks noGrp="1"/>
          </p:cNvSpPr>
          <p:nvPr>
            <p:ph type="title"/>
          </p:nvPr>
        </p:nvSpPr>
        <p:spPr/>
        <p:txBody>
          <a:bodyPr/>
          <a:lstStyle/>
          <a:p>
            <a:r>
              <a:rPr lang="en-US" dirty="0"/>
              <a:t>Common Concerns </a:t>
            </a:r>
          </a:p>
        </p:txBody>
      </p:sp>
      <p:sp>
        <p:nvSpPr>
          <p:cNvPr id="3" name="Content Placeholder 2">
            <a:extLst>
              <a:ext uri="{FF2B5EF4-FFF2-40B4-BE49-F238E27FC236}">
                <a16:creationId xmlns:a16="http://schemas.microsoft.com/office/drawing/2014/main" id="{C57D4D61-8B3B-454C-8E64-4B79BFC8BC1E}"/>
              </a:ext>
            </a:extLst>
          </p:cNvPr>
          <p:cNvSpPr>
            <a:spLocks noGrp="1"/>
          </p:cNvSpPr>
          <p:nvPr>
            <p:ph idx="1"/>
          </p:nvPr>
        </p:nvSpPr>
        <p:spPr>
          <a:xfrm>
            <a:off x="838200" y="1825624"/>
            <a:ext cx="10515600" cy="2697931"/>
          </a:xfrm>
        </p:spPr>
        <p:txBody>
          <a:bodyPr>
            <a:normAutofit fontScale="92500"/>
          </a:bodyPr>
          <a:lstStyle/>
          <a:p>
            <a:pPr marL="285750" indent="-285750"/>
            <a:r>
              <a:rPr lang="en-US" dirty="0" smtClean="0"/>
              <a:t>Mistrust based on historic and </a:t>
            </a:r>
            <a:r>
              <a:rPr lang="en-US" dirty="0"/>
              <a:t>contemporary </a:t>
            </a:r>
            <a:r>
              <a:rPr lang="en-US" dirty="0" smtClean="0"/>
              <a:t>mistreatment of Black, Latino, Asian, Pacific Islander, American Indian communities</a:t>
            </a:r>
            <a:endParaRPr lang="en-US" dirty="0"/>
          </a:p>
          <a:p>
            <a:pPr marL="285750" indent="-285750"/>
            <a:r>
              <a:rPr lang="en-US" dirty="0"/>
              <a:t>Vaccine </a:t>
            </a:r>
            <a:r>
              <a:rPr lang="en-US" dirty="0" smtClean="0"/>
              <a:t>developed under political pressure</a:t>
            </a:r>
          </a:p>
          <a:p>
            <a:pPr marL="285750" indent="-285750"/>
            <a:r>
              <a:rPr lang="en-US" dirty="0" smtClean="0"/>
              <a:t>Vaccine is new and developed quickly</a:t>
            </a:r>
          </a:p>
          <a:p>
            <a:pPr marL="285750" indent="-285750"/>
            <a:r>
              <a:rPr lang="en-US" dirty="0" smtClean="0"/>
              <a:t>Lack of universal trusted source of information, different sources of different information, inconsistent information</a:t>
            </a:r>
            <a:endParaRPr lang="en-US" dirty="0"/>
          </a:p>
          <a:p>
            <a:endParaRPr lang="en-US" dirty="0"/>
          </a:p>
        </p:txBody>
      </p:sp>
      <p:sp>
        <p:nvSpPr>
          <p:cNvPr id="4" name="TextBox 3"/>
          <p:cNvSpPr txBox="1"/>
          <p:nvPr/>
        </p:nvSpPr>
        <p:spPr>
          <a:xfrm>
            <a:off x="891187" y="4660928"/>
            <a:ext cx="9790943" cy="954107"/>
          </a:xfrm>
          <a:prstGeom prst="rect">
            <a:avLst/>
          </a:prstGeom>
          <a:noFill/>
        </p:spPr>
        <p:txBody>
          <a:bodyPr wrap="square" rtlCol="0">
            <a:spAutoFit/>
          </a:bodyPr>
          <a:lstStyle/>
          <a:p>
            <a:r>
              <a:rPr lang="en-US" sz="2800" i="1" dirty="0" smtClean="0"/>
              <a:t>Concerns of vaccine hesitancy are valid, respectable, and should be answered by a qualified physician or agency </a:t>
            </a:r>
            <a:endParaRPr lang="en-US" sz="2800" i="1" dirty="0"/>
          </a:p>
        </p:txBody>
      </p:sp>
    </p:spTree>
    <p:extLst>
      <p:ext uri="{BB962C8B-B14F-4D97-AF65-F5344CB8AC3E}">
        <p14:creationId xmlns:p14="http://schemas.microsoft.com/office/powerpoint/2010/main" val="571703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E8B21-7716-EF47-8C14-4FE1114AAB28}"/>
              </a:ext>
            </a:extLst>
          </p:cNvPr>
          <p:cNvSpPr>
            <a:spLocks noGrp="1"/>
          </p:cNvSpPr>
          <p:nvPr>
            <p:ph type="title"/>
          </p:nvPr>
        </p:nvSpPr>
        <p:spPr/>
        <p:txBody>
          <a:bodyPr/>
          <a:lstStyle/>
          <a:p>
            <a:r>
              <a:rPr lang="en-US" dirty="0" smtClean="0"/>
              <a:t>Benefits of Getting </a:t>
            </a:r>
            <a:r>
              <a:rPr lang="en-US" dirty="0"/>
              <a:t>V</a:t>
            </a:r>
            <a:r>
              <a:rPr lang="en-US" dirty="0" smtClean="0"/>
              <a:t>accine</a:t>
            </a:r>
            <a:endParaRPr lang="en-US" dirty="0"/>
          </a:p>
        </p:txBody>
      </p:sp>
      <p:sp>
        <p:nvSpPr>
          <p:cNvPr id="3" name="Content Placeholder 2">
            <a:extLst>
              <a:ext uri="{FF2B5EF4-FFF2-40B4-BE49-F238E27FC236}">
                <a16:creationId xmlns:a16="http://schemas.microsoft.com/office/drawing/2014/main" id="{24CDB8ED-2EE2-C148-80BD-5208C946A2DD}"/>
              </a:ext>
            </a:extLst>
          </p:cNvPr>
          <p:cNvSpPr>
            <a:spLocks noGrp="1"/>
          </p:cNvSpPr>
          <p:nvPr>
            <p:ph idx="1"/>
          </p:nvPr>
        </p:nvSpPr>
        <p:spPr>
          <a:xfrm>
            <a:off x="838200" y="1825625"/>
            <a:ext cx="10025599" cy="4332950"/>
          </a:xfrm>
        </p:spPr>
        <p:txBody>
          <a:bodyPr>
            <a:normAutofit/>
          </a:bodyPr>
          <a:lstStyle/>
          <a:p>
            <a:r>
              <a:rPr lang="en-US" dirty="0" smtClean="0"/>
              <a:t>Vaccination </a:t>
            </a:r>
            <a:r>
              <a:rPr lang="en-US" dirty="0"/>
              <a:t>protects you, your family, and your community from any symptomatic </a:t>
            </a:r>
            <a:r>
              <a:rPr lang="en-US" dirty="0" smtClean="0"/>
              <a:t>COVID-19 </a:t>
            </a:r>
          </a:p>
          <a:p>
            <a:pPr lvl="1"/>
            <a:r>
              <a:rPr lang="en-US" dirty="0"/>
              <a:t>Pfizer and </a:t>
            </a:r>
            <a:r>
              <a:rPr lang="en-US" dirty="0" err="1"/>
              <a:t>Moderna</a:t>
            </a:r>
            <a:r>
              <a:rPr lang="en-US" dirty="0"/>
              <a:t> </a:t>
            </a:r>
            <a:r>
              <a:rPr lang="en-US" dirty="0" smtClean="0"/>
              <a:t>vaccines </a:t>
            </a:r>
            <a:r>
              <a:rPr lang="en-US" dirty="0"/>
              <a:t>are </a:t>
            </a:r>
            <a:r>
              <a:rPr lang="en-US" dirty="0" smtClean="0"/>
              <a:t>both 95</a:t>
            </a:r>
            <a:r>
              <a:rPr lang="en-US" dirty="0"/>
              <a:t>% effective in preventing </a:t>
            </a:r>
            <a:r>
              <a:rPr lang="en-US" dirty="0" smtClean="0"/>
              <a:t>ANY </a:t>
            </a:r>
            <a:r>
              <a:rPr lang="en-US" dirty="0"/>
              <a:t>symptoms of </a:t>
            </a:r>
            <a:r>
              <a:rPr lang="en-US" dirty="0" smtClean="0"/>
              <a:t>COVID-19</a:t>
            </a:r>
          </a:p>
          <a:p>
            <a:pPr lvl="1"/>
            <a:r>
              <a:rPr lang="en-US" dirty="0" smtClean="0"/>
              <a:t>Annual </a:t>
            </a:r>
            <a:r>
              <a:rPr lang="en-US" dirty="0"/>
              <a:t>flu vaccines are usually </a:t>
            </a:r>
            <a:r>
              <a:rPr lang="en-US" dirty="0" smtClean="0"/>
              <a:t>only 40-60</a:t>
            </a:r>
            <a:r>
              <a:rPr lang="en-US" dirty="0"/>
              <a:t>% effective </a:t>
            </a:r>
            <a:r>
              <a:rPr lang="en-US" dirty="0" smtClean="0"/>
              <a:t>yet they </a:t>
            </a:r>
            <a:r>
              <a:rPr lang="en-US" dirty="0"/>
              <a:t>have </a:t>
            </a:r>
            <a:r>
              <a:rPr lang="en-US" dirty="0" smtClean="0"/>
              <a:t>reduced the flu, severe </a:t>
            </a:r>
            <a:r>
              <a:rPr lang="en-US" dirty="0"/>
              <a:t>cases of the </a:t>
            </a:r>
            <a:r>
              <a:rPr lang="en-US" dirty="0" smtClean="0"/>
              <a:t>flu, and death</a:t>
            </a:r>
            <a:endParaRPr lang="en-US" dirty="0"/>
          </a:p>
          <a:p>
            <a:r>
              <a:rPr lang="en-US" dirty="0" smtClean="0"/>
              <a:t>Reduces </a:t>
            </a:r>
            <a:r>
              <a:rPr lang="en-US" dirty="0"/>
              <a:t>the chance of hospitalization and </a:t>
            </a:r>
            <a:r>
              <a:rPr lang="en-US" dirty="0" smtClean="0"/>
              <a:t>death from COVID-19 </a:t>
            </a:r>
            <a:endParaRPr lang="en-US" dirty="0"/>
          </a:p>
          <a:p>
            <a:r>
              <a:rPr lang="en-US" dirty="0" smtClean="0"/>
              <a:t>Being </a:t>
            </a:r>
            <a:r>
              <a:rPr lang="en-US" dirty="0"/>
              <a:t>unvaccinated may increase your risk of </a:t>
            </a:r>
            <a:r>
              <a:rPr lang="en-US" dirty="0" smtClean="0"/>
              <a:t>getting COVID-19 </a:t>
            </a:r>
            <a:r>
              <a:rPr lang="en-US" dirty="0"/>
              <a:t>and serious long-term </a:t>
            </a:r>
            <a:r>
              <a:rPr lang="en-US" dirty="0" smtClean="0"/>
              <a:t>complications </a:t>
            </a:r>
            <a:endParaRPr lang="en-US" dirty="0"/>
          </a:p>
          <a:p>
            <a:endParaRPr lang="en-US" dirty="0"/>
          </a:p>
        </p:txBody>
      </p:sp>
      <p:sp>
        <p:nvSpPr>
          <p:cNvPr id="4" name="TextBox 3"/>
          <p:cNvSpPr txBox="1"/>
          <p:nvPr/>
        </p:nvSpPr>
        <p:spPr>
          <a:xfrm>
            <a:off x="1059734" y="4499332"/>
            <a:ext cx="8344658" cy="461665"/>
          </a:xfrm>
          <a:prstGeom prst="rect">
            <a:avLst/>
          </a:prstGeom>
          <a:noFill/>
        </p:spPr>
        <p:txBody>
          <a:bodyPr wrap="square" rtlCol="0">
            <a:spAutoFit/>
          </a:bodyPr>
          <a:lstStyle/>
          <a:p>
            <a:r>
              <a:rPr lang="en-US" sz="2400" dirty="0"/>
              <a:t>	</a:t>
            </a:r>
          </a:p>
        </p:txBody>
      </p:sp>
    </p:spTree>
    <p:extLst>
      <p:ext uri="{BB962C8B-B14F-4D97-AF65-F5344CB8AC3E}">
        <p14:creationId xmlns:p14="http://schemas.microsoft.com/office/powerpoint/2010/main" val="2763878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D58B-1B4F-7744-8F02-E066A47AF5BB}"/>
              </a:ext>
            </a:extLst>
          </p:cNvPr>
          <p:cNvSpPr>
            <a:spLocks noGrp="1"/>
          </p:cNvSpPr>
          <p:nvPr>
            <p:ph type="title"/>
          </p:nvPr>
        </p:nvSpPr>
        <p:spPr/>
        <p:txBody>
          <a:bodyPr/>
          <a:lstStyle/>
          <a:p>
            <a:r>
              <a:rPr lang="en-US" dirty="0" smtClean="0"/>
              <a:t>Vaccine Development</a:t>
            </a:r>
            <a:br>
              <a:rPr lang="en-US" dirty="0" smtClean="0"/>
            </a:br>
            <a:r>
              <a:rPr lang="en-US" sz="2400" dirty="0" smtClean="0">
                <a:solidFill>
                  <a:srgbClr val="BDBEBF"/>
                </a:solidFill>
              </a:rPr>
              <a:t>Was the vaccine rushed?</a:t>
            </a:r>
            <a:endParaRPr lang="en-US" sz="2400" dirty="0">
              <a:solidFill>
                <a:srgbClr val="BDBEBF"/>
              </a:solidFill>
            </a:endParaRPr>
          </a:p>
        </p:txBody>
      </p:sp>
      <p:sp>
        <p:nvSpPr>
          <p:cNvPr id="3" name="Content Placeholder 2">
            <a:extLst>
              <a:ext uri="{FF2B5EF4-FFF2-40B4-BE49-F238E27FC236}">
                <a16:creationId xmlns:a16="http://schemas.microsoft.com/office/drawing/2014/main" id="{C304B80C-4343-A140-B509-EE632AE4B42D}"/>
              </a:ext>
            </a:extLst>
          </p:cNvPr>
          <p:cNvSpPr>
            <a:spLocks noGrp="1"/>
          </p:cNvSpPr>
          <p:nvPr>
            <p:ph idx="1"/>
          </p:nvPr>
        </p:nvSpPr>
        <p:spPr/>
        <p:txBody>
          <a:bodyPr>
            <a:normAutofit/>
          </a:bodyPr>
          <a:lstStyle/>
          <a:p>
            <a:r>
              <a:rPr lang="en-US" dirty="0" smtClean="0"/>
              <a:t>Scientists developed vaccine, not the government</a:t>
            </a:r>
          </a:p>
          <a:p>
            <a:r>
              <a:rPr lang="en-US" dirty="0" smtClean="0"/>
              <a:t>Vaccine was developed and tested quickly, but safely. There were no “skipping” of steps.</a:t>
            </a:r>
            <a:endParaRPr lang="en-US" dirty="0"/>
          </a:p>
          <a:p>
            <a:r>
              <a:rPr lang="en-US" dirty="0" smtClean="0"/>
              <a:t>Lots of government and private funding + more cooperation across scientific labs nationally and internationally = multiple </a:t>
            </a:r>
            <a:r>
              <a:rPr lang="en-US" dirty="0"/>
              <a:t>expensive clinical trials </a:t>
            </a:r>
            <a:r>
              <a:rPr lang="en-US" dirty="0" smtClean="0"/>
              <a:t>at </a:t>
            </a:r>
            <a:r>
              <a:rPr lang="en-US" dirty="0"/>
              <a:t>the same </a:t>
            </a:r>
            <a:r>
              <a:rPr lang="en-US" dirty="0" smtClean="0"/>
              <a:t>time</a:t>
            </a:r>
          </a:p>
          <a:p>
            <a:r>
              <a:rPr lang="en-US" dirty="0" smtClean="0"/>
              <a:t>Vaccine technology has been studied for many years </a:t>
            </a:r>
          </a:p>
          <a:p>
            <a:pPr lvl="1"/>
            <a:r>
              <a:rPr lang="en-US" dirty="0" smtClean="0"/>
              <a:t>Think of it like when we moved from rotary phones to cellular phones</a:t>
            </a:r>
          </a:p>
          <a:p>
            <a:pPr lvl="1"/>
            <a:endParaRPr lang="en-US" dirty="0"/>
          </a:p>
        </p:txBody>
      </p:sp>
    </p:spTree>
    <p:extLst>
      <p:ext uri="{BB962C8B-B14F-4D97-AF65-F5344CB8AC3E}">
        <p14:creationId xmlns:p14="http://schemas.microsoft.com/office/powerpoint/2010/main" val="4072913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 the vaccine? </a:t>
            </a:r>
            <a:br>
              <a:rPr lang="en-US" dirty="0" smtClean="0"/>
            </a:br>
            <a:r>
              <a:rPr lang="en-US" dirty="0" smtClean="0"/>
              <a:t>How does the vaccine work? </a:t>
            </a:r>
            <a:endParaRPr lang="en-US" dirty="0"/>
          </a:p>
        </p:txBody>
      </p:sp>
      <p:sp>
        <p:nvSpPr>
          <p:cNvPr id="3" name="Content Placeholder 2"/>
          <p:cNvSpPr>
            <a:spLocks noGrp="1"/>
          </p:cNvSpPr>
          <p:nvPr>
            <p:ph idx="1"/>
          </p:nvPr>
        </p:nvSpPr>
        <p:spPr/>
        <p:txBody>
          <a:bodyPr>
            <a:normAutofit fontScale="92500"/>
          </a:bodyPr>
          <a:lstStyle/>
          <a:p>
            <a:r>
              <a:rPr lang="en-US" dirty="0" smtClean="0"/>
              <a:t>The vaccine includes protein </a:t>
            </a:r>
            <a:r>
              <a:rPr lang="en-US" dirty="0"/>
              <a:t>(</a:t>
            </a:r>
            <a:r>
              <a:rPr lang="en-US" dirty="0" smtClean="0"/>
              <a:t>mRNA), fats </a:t>
            </a:r>
            <a:r>
              <a:rPr lang="en-US" dirty="0"/>
              <a:t>(called </a:t>
            </a:r>
            <a:r>
              <a:rPr lang="en-US" dirty="0" smtClean="0"/>
              <a:t>lipids), salt </a:t>
            </a:r>
            <a:r>
              <a:rPr lang="en-US" dirty="0"/>
              <a:t>and sugar (</a:t>
            </a:r>
            <a:r>
              <a:rPr lang="en-US" dirty="0" smtClean="0"/>
              <a:t>preservatives)</a:t>
            </a:r>
          </a:p>
          <a:p>
            <a:r>
              <a:rPr lang="en-US" dirty="0" smtClean="0"/>
              <a:t>The vaccine has no </a:t>
            </a:r>
            <a:r>
              <a:rPr lang="en-US" dirty="0"/>
              <a:t>animal products (</a:t>
            </a:r>
            <a:r>
              <a:rPr lang="en-US" dirty="0" smtClean="0"/>
              <a:t>halal) or </a:t>
            </a:r>
            <a:r>
              <a:rPr lang="en-US" dirty="0" err="1" smtClean="0"/>
              <a:t>thimerosal</a:t>
            </a:r>
            <a:r>
              <a:rPr lang="en-US" dirty="0" smtClean="0"/>
              <a:t>. No </a:t>
            </a:r>
            <a:r>
              <a:rPr lang="en-US" dirty="0"/>
              <a:t>fetal tissue was used to make the </a:t>
            </a:r>
            <a:r>
              <a:rPr lang="en-US" dirty="0" smtClean="0"/>
              <a:t>vaccine. These </a:t>
            </a:r>
            <a:r>
              <a:rPr lang="en-US" dirty="0"/>
              <a:t>vaccines do not contain any parts of the coronavirus and cannot cause COVID-19.</a:t>
            </a:r>
          </a:p>
          <a:p>
            <a:r>
              <a:rPr lang="en-US" dirty="0"/>
              <a:t>Cannot alter your DNA in any </a:t>
            </a:r>
            <a:r>
              <a:rPr lang="en-US" dirty="0" smtClean="0"/>
              <a:t>way</a:t>
            </a:r>
            <a:endParaRPr lang="en-US" dirty="0"/>
          </a:p>
          <a:p>
            <a:r>
              <a:rPr lang="en-US" dirty="0" smtClean="0"/>
              <a:t>The mRNA is a messenger that teaches </a:t>
            </a:r>
            <a:r>
              <a:rPr lang="en-US" dirty="0"/>
              <a:t>your body how to recognize and respond to COVID-19</a:t>
            </a:r>
            <a:r>
              <a:rPr lang="en-US" dirty="0" smtClean="0"/>
              <a:t>. Then it disappears. </a:t>
            </a:r>
          </a:p>
          <a:p>
            <a:pPr lvl="1"/>
            <a:r>
              <a:rPr lang="en-US" dirty="0" smtClean="0"/>
              <a:t>Like Snapchat</a:t>
            </a:r>
            <a:endParaRPr lang="en-US" dirty="0"/>
          </a:p>
          <a:p>
            <a:r>
              <a:rPr lang="en-US" dirty="0"/>
              <a:t> </a:t>
            </a:r>
            <a:r>
              <a:rPr lang="en-US" dirty="0" smtClean="0"/>
              <a:t>mRNA technology has been studied for over 30 years</a:t>
            </a:r>
          </a:p>
          <a:p>
            <a:endParaRPr lang="en-US" dirty="0"/>
          </a:p>
        </p:txBody>
      </p:sp>
    </p:spTree>
    <p:extLst>
      <p:ext uri="{BB962C8B-B14F-4D97-AF65-F5344CB8AC3E}">
        <p14:creationId xmlns:p14="http://schemas.microsoft.com/office/powerpoint/2010/main" val="308919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2987266-CA66-479F-A936-37812C4D691F}"/>
              </a:ext>
            </a:extLst>
          </p:cNvPr>
          <p:cNvGrpSpPr/>
          <p:nvPr/>
        </p:nvGrpSpPr>
        <p:grpSpPr>
          <a:xfrm>
            <a:off x="2693928" y="4010576"/>
            <a:ext cx="1338243" cy="2726351"/>
            <a:chOff x="2693928" y="3744118"/>
            <a:chExt cx="1338243" cy="2726351"/>
          </a:xfrm>
          <a:solidFill>
            <a:schemeClr val="tx2"/>
          </a:solidFill>
        </p:grpSpPr>
        <p:cxnSp>
          <p:nvCxnSpPr>
            <p:cNvPr id="41" name="Straight Connector 40">
              <a:extLst>
                <a:ext uri="{FF2B5EF4-FFF2-40B4-BE49-F238E27FC236}">
                  <a16:creationId xmlns:a16="http://schemas.microsoft.com/office/drawing/2014/main" id="{418E37C4-6D76-41AB-816E-E55479DD5BEA}"/>
                </a:ext>
              </a:extLst>
            </p:cNvPr>
            <p:cNvCxnSpPr>
              <a:cxnSpLocks/>
            </p:cNvCxnSpPr>
            <p:nvPr/>
          </p:nvCxnSpPr>
          <p:spPr>
            <a:xfrm>
              <a:off x="3400799" y="3744118"/>
              <a:ext cx="0" cy="2455334"/>
            </a:xfrm>
            <a:prstGeom prst="line">
              <a:avLst/>
            </a:prstGeom>
            <a:grpFill/>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FD781F36-CFCF-4A20-AA1A-76001FB915A9}"/>
                </a:ext>
              </a:extLst>
            </p:cNvPr>
            <p:cNvSpPr/>
            <p:nvPr/>
          </p:nvSpPr>
          <p:spPr>
            <a:xfrm>
              <a:off x="2693928" y="6199452"/>
              <a:ext cx="1338243" cy="271017"/>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First camera phone</a:t>
              </a:r>
            </a:p>
          </p:txBody>
        </p:sp>
      </p:grpSp>
      <p:grpSp>
        <p:nvGrpSpPr>
          <p:cNvPr id="31" name="Group 30">
            <a:extLst>
              <a:ext uri="{FF2B5EF4-FFF2-40B4-BE49-F238E27FC236}">
                <a16:creationId xmlns:a16="http://schemas.microsoft.com/office/drawing/2014/main" id="{E2D38A27-FCA7-4EAC-9AF8-BFA44413BF4E}"/>
              </a:ext>
            </a:extLst>
          </p:cNvPr>
          <p:cNvGrpSpPr/>
          <p:nvPr/>
        </p:nvGrpSpPr>
        <p:grpSpPr>
          <a:xfrm>
            <a:off x="3338259" y="1132820"/>
            <a:ext cx="1338243" cy="2725247"/>
            <a:chOff x="3338259" y="866362"/>
            <a:chExt cx="1338243" cy="2725247"/>
          </a:xfrm>
          <a:solidFill>
            <a:schemeClr val="tx2"/>
          </a:solidFill>
        </p:grpSpPr>
        <p:sp>
          <p:nvSpPr>
            <p:cNvPr id="37" name="Rectangle 36">
              <a:extLst>
                <a:ext uri="{FF2B5EF4-FFF2-40B4-BE49-F238E27FC236}">
                  <a16:creationId xmlns:a16="http://schemas.microsoft.com/office/drawing/2014/main" id="{7B1324E1-A4F5-4913-A4C7-A3D85D28D475}"/>
                </a:ext>
              </a:extLst>
            </p:cNvPr>
            <p:cNvSpPr/>
            <p:nvPr/>
          </p:nvSpPr>
          <p:spPr>
            <a:xfrm>
              <a:off x="3338259" y="866362"/>
              <a:ext cx="1338243" cy="270964"/>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Facebook launches</a:t>
              </a:r>
            </a:p>
          </p:txBody>
        </p:sp>
        <p:cxnSp>
          <p:nvCxnSpPr>
            <p:cNvPr id="38" name="Straight Connector 37">
              <a:extLst>
                <a:ext uri="{FF2B5EF4-FFF2-40B4-BE49-F238E27FC236}">
                  <a16:creationId xmlns:a16="http://schemas.microsoft.com/office/drawing/2014/main" id="{C19590C3-ED3B-4DD2-A68B-E43C7284CB4B}"/>
                </a:ext>
              </a:extLst>
            </p:cNvPr>
            <p:cNvCxnSpPr>
              <a:cxnSpLocks/>
            </p:cNvCxnSpPr>
            <p:nvPr/>
          </p:nvCxnSpPr>
          <p:spPr>
            <a:xfrm>
              <a:off x="4032171" y="1136275"/>
              <a:ext cx="0" cy="2455334"/>
            </a:xfrm>
            <a:prstGeom prst="line">
              <a:avLst/>
            </a:prstGeom>
            <a:grpFill/>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1945809-FDE5-46B8-8CC7-95C34048CA62}"/>
              </a:ext>
            </a:extLst>
          </p:cNvPr>
          <p:cNvGrpSpPr/>
          <p:nvPr/>
        </p:nvGrpSpPr>
        <p:grpSpPr>
          <a:xfrm>
            <a:off x="4432987" y="663439"/>
            <a:ext cx="1338243" cy="3180113"/>
            <a:chOff x="4432987" y="396981"/>
            <a:chExt cx="1338243" cy="3180113"/>
          </a:xfrm>
          <a:solidFill>
            <a:schemeClr val="tx2"/>
          </a:solidFill>
        </p:grpSpPr>
        <p:sp>
          <p:nvSpPr>
            <p:cNvPr id="42" name="Rectangle 41">
              <a:extLst>
                <a:ext uri="{FF2B5EF4-FFF2-40B4-BE49-F238E27FC236}">
                  <a16:creationId xmlns:a16="http://schemas.microsoft.com/office/drawing/2014/main" id="{114B4646-4678-4771-B036-9B089707BD81}"/>
                </a:ext>
              </a:extLst>
            </p:cNvPr>
            <p:cNvSpPr/>
            <p:nvPr/>
          </p:nvSpPr>
          <p:spPr>
            <a:xfrm>
              <a:off x="4432987" y="396981"/>
              <a:ext cx="1338243" cy="271017"/>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First iPhone</a:t>
              </a:r>
            </a:p>
          </p:txBody>
        </p:sp>
        <p:cxnSp>
          <p:nvCxnSpPr>
            <p:cNvPr id="43" name="Straight Connector 42">
              <a:extLst>
                <a:ext uri="{FF2B5EF4-FFF2-40B4-BE49-F238E27FC236}">
                  <a16:creationId xmlns:a16="http://schemas.microsoft.com/office/drawing/2014/main" id="{C390A075-5AB0-4B08-A83F-11A9133BA67F}"/>
                </a:ext>
              </a:extLst>
            </p:cNvPr>
            <p:cNvCxnSpPr>
              <a:cxnSpLocks/>
              <a:stCxn id="42" idx="2"/>
            </p:cNvCxnSpPr>
            <p:nvPr/>
          </p:nvCxnSpPr>
          <p:spPr>
            <a:xfrm>
              <a:off x="5102109" y="667998"/>
              <a:ext cx="24790" cy="2909096"/>
            </a:xfrm>
            <a:prstGeom prst="line">
              <a:avLst/>
            </a:prstGeom>
            <a:grpFill/>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D317A85-5059-45B7-A4A1-906A5281A451}"/>
              </a:ext>
            </a:extLst>
          </p:cNvPr>
          <p:cNvGrpSpPr/>
          <p:nvPr/>
        </p:nvGrpSpPr>
        <p:grpSpPr>
          <a:xfrm>
            <a:off x="4176486" y="4011145"/>
            <a:ext cx="1187947" cy="2725782"/>
            <a:chOff x="4176486" y="3744686"/>
            <a:chExt cx="1187947" cy="2725782"/>
          </a:xfrm>
          <a:solidFill>
            <a:schemeClr val="tx2"/>
          </a:solidFill>
        </p:grpSpPr>
        <p:sp>
          <p:nvSpPr>
            <p:cNvPr id="12" name="Rectangle 11">
              <a:extLst>
                <a:ext uri="{FF2B5EF4-FFF2-40B4-BE49-F238E27FC236}">
                  <a16:creationId xmlns:a16="http://schemas.microsoft.com/office/drawing/2014/main" id="{F9371890-468C-46EB-9C6A-E362FD58A2EB}"/>
                </a:ext>
              </a:extLst>
            </p:cNvPr>
            <p:cNvSpPr/>
            <p:nvPr/>
          </p:nvSpPr>
          <p:spPr>
            <a:xfrm>
              <a:off x="4176486" y="6199451"/>
              <a:ext cx="1187947" cy="271017"/>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Twitter launches</a:t>
              </a:r>
            </a:p>
          </p:txBody>
        </p:sp>
        <p:cxnSp>
          <p:nvCxnSpPr>
            <p:cNvPr id="19" name="Straight Connector 18">
              <a:extLst>
                <a:ext uri="{FF2B5EF4-FFF2-40B4-BE49-F238E27FC236}">
                  <a16:creationId xmlns:a16="http://schemas.microsoft.com/office/drawing/2014/main" id="{47D3F7A6-2212-4B7F-BC80-73502FDE4640}"/>
                </a:ext>
              </a:extLst>
            </p:cNvPr>
            <p:cNvCxnSpPr/>
            <p:nvPr/>
          </p:nvCxnSpPr>
          <p:spPr>
            <a:xfrm>
              <a:off x="4770460" y="3744686"/>
              <a:ext cx="0" cy="2455816"/>
            </a:xfrm>
            <a:prstGeom prst="line">
              <a:avLst/>
            </a:prstGeom>
            <a:grpFill/>
            <a:ln>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9" name="Content Placeholder 6">
            <a:extLst>
              <a:ext uri="{FF2B5EF4-FFF2-40B4-BE49-F238E27FC236}">
                <a16:creationId xmlns:a16="http://schemas.microsoft.com/office/drawing/2014/main" id="{690E4FBB-A9A8-4DB1-9840-F8B90C7E9701}"/>
              </a:ext>
            </a:extLst>
          </p:cNvPr>
          <p:cNvGraphicFramePr/>
          <p:nvPr>
            <p:extLst>
              <p:ext uri="{D42A27DB-BD31-4B8C-83A1-F6EECF244321}">
                <p14:modId xmlns:p14="http://schemas.microsoft.com/office/powerpoint/2010/main" val="545579827"/>
              </p:ext>
            </p:extLst>
          </p:nvPr>
        </p:nvGraphicFramePr>
        <p:xfrm>
          <a:off x="292299" y="1752449"/>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BEA9198A-BBAB-4225-9892-0BD5A21218BD}"/>
              </a:ext>
            </a:extLst>
          </p:cNvPr>
          <p:cNvSpPr/>
          <p:nvPr/>
        </p:nvSpPr>
        <p:spPr>
          <a:xfrm>
            <a:off x="8466488" y="6642556"/>
            <a:ext cx="371374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https://cen.acs.org/pharmaceuticals/vaccines/tiny-tweak-behind-COVID-19/98/i38</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28" name="Picture 4" descr="Katalin Karikó - Wikipedia">
            <a:extLst>
              <a:ext uri="{FF2B5EF4-FFF2-40B4-BE49-F238E27FC236}">
                <a16:creationId xmlns:a16="http://schemas.microsoft.com/office/drawing/2014/main" id="{0751EAF1-EEED-4CD8-969B-1AAE8A698A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2874" y="5473185"/>
            <a:ext cx="720225" cy="720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talin Kariko's work in mRNA is the basis of the Covid-19 vaccine - CNN">
            <a:extLst>
              <a:ext uri="{FF2B5EF4-FFF2-40B4-BE49-F238E27FC236}">
                <a16:creationId xmlns:a16="http://schemas.microsoft.com/office/drawing/2014/main" id="{E9BE9C16-EC31-4211-95B3-7A9C490C26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568" y="1534330"/>
            <a:ext cx="1423987" cy="8048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cLellan, Jason - Molecular Biosciences - CNS Directory">
            <a:extLst>
              <a:ext uri="{FF2B5EF4-FFF2-40B4-BE49-F238E27FC236}">
                <a16:creationId xmlns:a16="http://schemas.microsoft.com/office/drawing/2014/main" id="{6FB53A3D-659D-428D-8716-5F64A22F5A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82918" y="4610135"/>
            <a:ext cx="726215" cy="8811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Scripps Research helped map the course for today's COVID-19 vaccines |  Scripps Research">
            <a:extLst>
              <a:ext uri="{FF2B5EF4-FFF2-40B4-BE49-F238E27FC236}">
                <a16:creationId xmlns:a16="http://schemas.microsoft.com/office/drawing/2014/main" id="{4DA89860-E11C-4AE7-BC00-103E260A4D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82920" y="5558743"/>
            <a:ext cx="726214" cy="7296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arney Graham, M.D., Ph.D. | NIH: National Institute of Allergy and  Infectious Diseases">
            <a:extLst>
              <a:ext uri="{FF2B5EF4-FFF2-40B4-BE49-F238E27FC236}">
                <a16:creationId xmlns:a16="http://schemas.microsoft.com/office/drawing/2014/main" id="{E4CE50B7-E54C-4D84-B019-C8A9D37EE4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4115" y="4847449"/>
            <a:ext cx="527448" cy="74206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llege Welcomes New Faculty at Start of the Academic Year">
            <a:extLst>
              <a:ext uri="{FF2B5EF4-FFF2-40B4-BE49-F238E27FC236}">
                <a16:creationId xmlns:a16="http://schemas.microsoft.com/office/drawing/2014/main" id="{A00A723D-C29E-4CA5-A05C-930579C818C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98365" y="4104469"/>
            <a:ext cx="703856" cy="70385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B0EAEA54-C57A-47B7-BBA5-90A19C128A2D}"/>
              </a:ext>
            </a:extLst>
          </p:cNvPr>
          <p:cNvGrpSpPr/>
          <p:nvPr/>
        </p:nvGrpSpPr>
        <p:grpSpPr>
          <a:xfrm>
            <a:off x="10466589" y="942715"/>
            <a:ext cx="1658804" cy="1231399"/>
            <a:chOff x="6937869" y="2842701"/>
            <a:chExt cx="2509647" cy="1347781"/>
          </a:xfrm>
        </p:grpSpPr>
        <p:sp>
          <p:nvSpPr>
            <p:cNvPr id="26" name="Rectangle 25">
              <a:extLst>
                <a:ext uri="{FF2B5EF4-FFF2-40B4-BE49-F238E27FC236}">
                  <a16:creationId xmlns:a16="http://schemas.microsoft.com/office/drawing/2014/main" id="{1C43D1EF-B0A5-4D1B-B643-2600219529A9}"/>
                </a:ext>
              </a:extLst>
            </p:cNvPr>
            <p:cNvSpPr/>
            <p:nvPr/>
          </p:nvSpPr>
          <p:spPr>
            <a:xfrm>
              <a:off x="6937869" y="2842701"/>
              <a:ext cx="2509646" cy="1347781"/>
            </a:xfrm>
            <a:prstGeom prst="rect">
              <a:avLst/>
            </a:prstGeom>
            <a:solidFill>
              <a:schemeClr val="accent4">
                <a:lumMod val="20000"/>
                <a:lumOff val="80000"/>
                <a:alpha val="90000"/>
              </a:schemeClr>
            </a:solidFill>
          </p:spPr>
          <p:style>
            <a:lnRef idx="2">
              <a:schemeClr val="accent2">
                <a:tint val="40000"/>
                <a:alpha val="90000"/>
                <a:hueOff val="-1534888"/>
                <a:satOff val="10225"/>
                <a:lumOff val="935"/>
                <a:alphaOff val="0"/>
              </a:schemeClr>
            </a:lnRef>
            <a:fillRef idx="1">
              <a:scrgbClr r="0" g="0" b="0"/>
            </a:fillRef>
            <a:effectRef idx="0">
              <a:schemeClr val="accent2">
                <a:tint val="40000"/>
                <a:alpha val="90000"/>
                <a:hueOff val="-1534888"/>
                <a:satOff val="10225"/>
                <a:lumOff val="935"/>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98236C96-3189-4E8C-9E5B-2DF656A323B3}"/>
                </a:ext>
              </a:extLst>
            </p:cNvPr>
            <p:cNvSpPr txBox="1"/>
            <p:nvPr/>
          </p:nvSpPr>
          <p:spPr>
            <a:xfrm>
              <a:off x="6937872" y="2978493"/>
              <a:ext cx="2509644" cy="113814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lang="en-US" sz="1100" dirty="0"/>
                <a:t>Dr. Graham and Dr. Corbett get genetic code for virus to create structure-based SARS-CoV-2 vaccine with </a:t>
              </a:r>
              <a:r>
                <a:rPr lang="en-US" sz="1100" dirty="0" err="1"/>
                <a:t>Moderna</a:t>
              </a:r>
              <a:endParaRPr lang="en-US" sz="1100" dirty="0"/>
            </a:p>
          </p:txBody>
        </p:sp>
      </p:grpSp>
      <p:pic>
        <p:nvPicPr>
          <p:cNvPr id="1038" name="Picture 14" descr="Golden Goose Winners Deliver Head Start in Fight Against COVID-19 |  American Association for the Advancement of Science">
            <a:extLst>
              <a:ext uri="{FF2B5EF4-FFF2-40B4-BE49-F238E27FC236}">
                <a16:creationId xmlns:a16="http://schemas.microsoft.com/office/drawing/2014/main" id="{63CB8FB7-CF25-4D8E-A3F3-A897E0A624C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71862" y="1026706"/>
            <a:ext cx="1161778" cy="10152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rew Weissman | Faculty | About Us | Perelman School of Medicine | Perelman  School of Medicine at the University of Pennsylvania">
            <a:extLst>
              <a:ext uri="{FF2B5EF4-FFF2-40B4-BE49-F238E27FC236}">
                <a16:creationId xmlns:a16="http://schemas.microsoft.com/office/drawing/2014/main" id="{FF4C9964-D176-491E-88F2-E29D1E441E4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97422" y="5478778"/>
            <a:ext cx="550927" cy="74206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eet 'Outstanding' Scientist Leading Charge on COVID-19 Vaccine | PEOPLE.com">
            <a:extLst>
              <a:ext uri="{FF2B5EF4-FFF2-40B4-BE49-F238E27FC236}">
                <a16:creationId xmlns:a16="http://schemas.microsoft.com/office/drawing/2014/main" id="{E102CF4A-80A0-4467-B615-B7AC5C2EEF8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97661" y="1429446"/>
            <a:ext cx="551225" cy="75650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CD4D4CA9-22A5-478C-9432-F70A85C657E0}"/>
              </a:ext>
            </a:extLst>
          </p:cNvPr>
          <p:cNvSpPr txBox="1"/>
          <p:nvPr/>
        </p:nvSpPr>
        <p:spPr>
          <a:xfrm>
            <a:off x="7530792" y="6623422"/>
            <a:ext cx="107273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@ScrippsSHARCs</a:t>
            </a:r>
          </a:p>
        </p:txBody>
      </p:sp>
      <p:sp>
        <p:nvSpPr>
          <p:cNvPr id="29" name="Title 1"/>
          <p:cNvSpPr txBox="1">
            <a:spLocks/>
          </p:cNvSpPr>
          <p:nvPr/>
        </p:nvSpPr>
        <p:spPr>
          <a:xfrm>
            <a:off x="0" y="-1"/>
            <a:ext cx="12191999" cy="594051"/>
          </a:xfrm>
          <a:prstGeom prst="rect">
            <a:avLst/>
          </a:prstGeom>
          <a:solidFill>
            <a:srgbClr val="274269"/>
          </a:solidFill>
        </p:spPr>
        <p:txBody>
          <a:bodyPr anchor="ctr" anchorCtr="0"/>
          <a:lst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a:lstStyle>
          <a:p>
            <a:pPr algn="ctr"/>
            <a:r>
              <a:rPr lang="en-US" sz="2600" dirty="0" smtClean="0">
                <a:solidFill>
                  <a:srgbClr val="F0F3F7"/>
                </a:solidFill>
              </a:rPr>
              <a:t>Timeline of mRNA technology and key figures in vaccine development</a:t>
            </a:r>
            <a:endParaRPr lang="en-US" sz="2600" dirty="0">
              <a:solidFill>
                <a:srgbClr val="F0F3F7"/>
              </a:solidFill>
            </a:endParaRPr>
          </a:p>
        </p:txBody>
      </p:sp>
    </p:spTree>
    <p:extLst>
      <p:ext uri="{BB962C8B-B14F-4D97-AF65-F5344CB8AC3E}">
        <p14:creationId xmlns:p14="http://schemas.microsoft.com/office/powerpoint/2010/main" val="232363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91F2-2822-5443-8867-AE77B1188054}"/>
              </a:ext>
            </a:extLst>
          </p:cNvPr>
          <p:cNvSpPr>
            <a:spLocks noGrp="1"/>
          </p:cNvSpPr>
          <p:nvPr>
            <p:ph type="title"/>
          </p:nvPr>
        </p:nvSpPr>
        <p:spPr>
          <a:xfrm>
            <a:off x="776037" y="459146"/>
            <a:ext cx="10515600" cy="1325563"/>
          </a:xfrm>
        </p:spPr>
        <p:txBody>
          <a:bodyPr/>
          <a:lstStyle/>
          <a:p>
            <a:r>
              <a:rPr lang="en-US" dirty="0" smtClean="0"/>
              <a:t>Were people like me part of </a:t>
            </a:r>
            <a:br>
              <a:rPr lang="en-US" dirty="0" smtClean="0"/>
            </a:br>
            <a:r>
              <a:rPr lang="en-US" dirty="0" smtClean="0"/>
              <a:t>the clinical trials?</a:t>
            </a:r>
            <a:endParaRPr lang="en-US" dirty="0"/>
          </a:p>
        </p:txBody>
      </p:sp>
      <p:sp>
        <p:nvSpPr>
          <p:cNvPr id="7" name="TextBox 6"/>
          <p:cNvSpPr txBox="1"/>
          <p:nvPr/>
        </p:nvSpPr>
        <p:spPr>
          <a:xfrm>
            <a:off x="838200" y="1784709"/>
            <a:ext cx="9220200" cy="3416320"/>
          </a:xfrm>
          <a:prstGeom prst="rect">
            <a:avLst/>
          </a:prstGeom>
          <a:noFill/>
          <a:ln>
            <a:noFill/>
          </a:ln>
        </p:spPr>
        <p:txBody>
          <a:bodyPr wrap="square" rtlCol="0">
            <a:spAutoFit/>
          </a:bodyPr>
          <a:lstStyle/>
          <a:p>
            <a:r>
              <a:rPr lang="en-US" sz="2400" dirty="0"/>
              <a:t>Over 70,000 people participated in Pfizer and </a:t>
            </a:r>
            <a:r>
              <a:rPr lang="en-US" sz="2400" dirty="0" err="1"/>
              <a:t>Moderna</a:t>
            </a:r>
            <a:r>
              <a:rPr lang="en-US" sz="2400" dirty="0"/>
              <a:t> trials and were equally safe for all</a:t>
            </a:r>
            <a:r>
              <a:rPr lang="en-US" sz="2400" dirty="0" smtClean="0"/>
              <a:t>:</a:t>
            </a:r>
            <a:endParaRPr lang="en-US" sz="2400" dirty="0"/>
          </a:p>
          <a:p>
            <a:pPr marL="742950" lvl="1" indent="-285750">
              <a:buFont typeface="Arial" panose="020B0604020202020204" pitchFamily="34" charset="0"/>
              <a:buChar char="•"/>
            </a:pPr>
            <a:r>
              <a:rPr lang="en-US" sz="2400" dirty="0" smtClean="0"/>
              <a:t>Adults, </a:t>
            </a:r>
            <a:r>
              <a:rPr lang="en-US" sz="2400" b="1" dirty="0" smtClean="0"/>
              <a:t>all ages </a:t>
            </a:r>
            <a:r>
              <a:rPr lang="en-US" sz="2400" dirty="0" smtClean="0"/>
              <a:t>(</a:t>
            </a:r>
            <a:r>
              <a:rPr lang="en-US" sz="2400" dirty="0"/>
              <a:t>65+, over 85% effective)</a:t>
            </a:r>
          </a:p>
          <a:p>
            <a:pPr marL="742950" lvl="1" indent="-285750">
              <a:buFont typeface="Arial" panose="020B0604020202020204" pitchFamily="34" charset="0"/>
              <a:buChar char="•"/>
            </a:pPr>
            <a:r>
              <a:rPr lang="en-US" sz="2400" b="1" dirty="0" smtClean="0"/>
              <a:t>Race/ethnicities</a:t>
            </a:r>
            <a:r>
              <a:rPr lang="en-US" sz="2400" dirty="0" smtClean="0"/>
              <a:t> </a:t>
            </a:r>
            <a:r>
              <a:rPr lang="en-US" sz="2400" dirty="0"/>
              <a:t>(Black, Latino, other communities of color, over 95% effective) </a:t>
            </a:r>
          </a:p>
          <a:p>
            <a:pPr marL="742950" lvl="1" indent="-285750">
              <a:buFont typeface="Arial" panose="020B0604020202020204" pitchFamily="34" charset="0"/>
              <a:buChar char="•"/>
            </a:pPr>
            <a:r>
              <a:rPr lang="en-US" sz="2400" b="1" dirty="0"/>
              <a:t>Chronic conditions </a:t>
            </a:r>
            <a:r>
              <a:rPr lang="en-US" sz="2400" dirty="0"/>
              <a:t>(about 90% effective)</a:t>
            </a:r>
          </a:p>
          <a:p>
            <a:endParaRPr lang="en-US" sz="2400" dirty="0" smtClean="0"/>
          </a:p>
          <a:p>
            <a:r>
              <a:rPr lang="en-US" sz="2400" dirty="0" smtClean="0"/>
              <a:t>The vaccine </a:t>
            </a:r>
            <a:r>
              <a:rPr lang="en-US" sz="2400" dirty="0"/>
              <a:t>is safe and can prolong your </a:t>
            </a:r>
            <a:r>
              <a:rPr lang="en-US" sz="2400" dirty="0" smtClean="0"/>
              <a:t>immunity</a:t>
            </a:r>
            <a:r>
              <a:rPr lang="en-US" sz="2400" dirty="0"/>
              <a:t> </a:t>
            </a:r>
            <a:r>
              <a:rPr lang="en-US" sz="2400" dirty="0" smtClean="0"/>
              <a:t>if you have already had COVID-19. </a:t>
            </a:r>
            <a:endParaRPr lang="en-US" sz="2400" dirty="0"/>
          </a:p>
        </p:txBody>
      </p:sp>
    </p:spTree>
    <p:extLst>
      <p:ext uri="{BB962C8B-B14F-4D97-AF65-F5344CB8AC3E}">
        <p14:creationId xmlns:p14="http://schemas.microsoft.com/office/powerpoint/2010/main" val="2527253432"/>
      </p:ext>
    </p:extLst>
  </p:cSld>
  <p:clrMapOvr>
    <a:masterClrMapping/>
  </p:clrMapOvr>
</p:sld>
</file>

<file path=ppt/theme/theme1.xml><?xml version="1.0" encoding="utf-8"?>
<a:theme xmlns:a="http://schemas.openxmlformats.org/drawingml/2006/main" name="Office Theme">
  <a:themeElements>
    <a:clrScheme name="NIH CEAL Grantees">
      <a:dk1>
        <a:srgbClr val="616165"/>
      </a:dk1>
      <a:lt1>
        <a:srgbClr val="FFFFFF"/>
      </a:lt1>
      <a:dk2>
        <a:srgbClr val="797D80"/>
      </a:dk2>
      <a:lt2>
        <a:srgbClr val="EEEEEE"/>
      </a:lt2>
      <a:accent1>
        <a:srgbClr val="274169"/>
      </a:accent1>
      <a:accent2>
        <a:srgbClr val="206FB3"/>
      </a:accent2>
      <a:accent3>
        <a:srgbClr val="00616B"/>
      </a:accent3>
      <a:accent4>
        <a:srgbClr val="3C558F"/>
      </a:accent4>
      <a:accent5>
        <a:srgbClr val="416D93"/>
      </a:accent5>
      <a:accent6>
        <a:srgbClr val="FCB330"/>
      </a:accent6>
      <a:hlink>
        <a:srgbClr val="206FB3"/>
      </a:hlink>
      <a:folHlink>
        <a:srgbClr val="416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4772C558A3CE48B209A09D215A99F1" ma:contentTypeVersion="8" ma:contentTypeDescription="Create a new document." ma:contentTypeScope="" ma:versionID="a0a15d279a4ee6bf14b136411db0ae9f">
  <xsd:schema xmlns:xsd="http://www.w3.org/2001/XMLSchema" xmlns:xs="http://www.w3.org/2001/XMLSchema" xmlns:p="http://schemas.microsoft.com/office/2006/metadata/properties" xmlns:ns2="7c82e006-2511-4d8b-8eab-2d930806dce3" targetNamespace="http://schemas.microsoft.com/office/2006/metadata/properties" ma:root="true" ma:fieldsID="380675787336ca70e1d73e07109a7b1c" ns2:_="">
    <xsd:import namespace="7c82e006-2511-4d8b-8eab-2d930806dc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2e006-2511-4d8b-8eab-2d930806d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3CD972-1DA2-447E-9ECF-65456F5918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82e006-2511-4d8b-8eab-2d930806d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D9C1FC-79F7-48CD-A5D3-D545D72FA1A2}">
  <ds:schemaRefs>
    <ds:schemaRef ds:uri="http://schemas.microsoft.com/office/2006/metadata/properties"/>
    <ds:schemaRef ds:uri="http://purl.org/dc/elements/1.1/"/>
    <ds:schemaRef ds:uri="7c82e006-2511-4d8b-8eab-2d930806dce3"/>
    <ds:schemaRef ds:uri="http://schemas.openxmlformats.org/package/2006/metadata/core-properties"/>
    <ds:schemaRef ds:uri="http://www.w3.org/XML/1998/namespace"/>
    <ds:schemaRef ds:uri="http://schemas.microsoft.com/office/2006/documentManagement/types"/>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0998D29F-51B0-473C-80DB-DC8B78CF82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2161</TotalTime>
  <Words>1835</Words>
  <Application>Microsoft Office PowerPoint</Application>
  <PresentationFormat>Widescreen</PresentationFormat>
  <Paragraphs>193</Paragraphs>
  <Slides>28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Franklin Gothic Book</vt:lpstr>
      <vt:lpstr>Tahoma</vt:lpstr>
      <vt:lpstr>Office Theme</vt:lpstr>
      <vt:lpstr>COVID-19 Vaccine Overview</vt:lpstr>
      <vt:lpstr>COVID Impact on Communities of Color</vt:lpstr>
      <vt:lpstr>PowerPoint Presentation</vt:lpstr>
      <vt:lpstr>Common Concerns </vt:lpstr>
      <vt:lpstr>Benefits of Getting Vaccine</vt:lpstr>
      <vt:lpstr>Vaccine Development Was the vaccine rushed?</vt:lpstr>
      <vt:lpstr>What is in the vaccine?  How does the vaccine work? </vt:lpstr>
      <vt:lpstr>PowerPoint Presentation</vt:lpstr>
      <vt:lpstr>Were people like me part of  the clinical trials?</vt:lpstr>
      <vt:lpstr>Race/Ethnicity in COVID-19 Clinical Trials</vt:lpstr>
      <vt:lpstr>Vaccine Effectiveness: Race/Ethnicity Data</vt:lpstr>
      <vt:lpstr>Side Effects</vt:lpstr>
      <vt:lpstr>Side Effects</vt:lpstr>
      <vt:lpstr>PowerPoint Presentation</vt:lpstr>
      <vt:lpstr>Which vaccine is better?  Can I choose? </vt:lpstr>
      <vt:lpstr>Do I need both shots?</vt:lpstr>
      <vt:lpstr>Will the vaccines protect against new mutations? </vt:lpstr>
      <vt:lpstr>Why are some communities, such as Black, Latinx, American Indian, Pacific Islander, or Asian American, being encouraged to get the vaccine? </vt:lpstr>
      <vt:lpstr>What is herd immunity?  How does it work? </vt:lpstr>
      <vt:lpstr>Should I get the vaccine even if I already had COVID-19? </vt:lpstr>
      <vt:lpstr>Remember the 3 W’s</vt:lpstr>
      <vt:lpstr>Weighing the Risks:   Infection vs. Vaccination</vt:lpstr>
      <vt:lpstr>PowerPoint Presentation</vt:lpstr>
      <vt:lpstr>Key Takeaways</vt:lpstr>
      <vt:lpstr>Resources</vt:lpstr>
      <vt:lpstr>PowerPoint Presentation</vt:lpstr>
      <vt:lpstr>PowerPoint Presentation</vt:lpstr>
      <vt:lpstr>What safeguards are in place now to protect people of color?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Main</dc:creator>
  <cp:lastModifiedBy>Kim, Gloria S. [CTRI] (Contractor)</cp:lastModifiedBy>
  <cp:revision>73</cp:revision>
  <dcterms:created xsi:type="dcterms:W3CDTF">2020-12-28T16:38:14Z</dcterms:created>
  <dcterms:modified xsi:type="dcterms:W3CDTF">2021-02-04T20:11:37Z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0x010100594772C558A3CE48B209A09D215A99F1</vt:lpwstr>
  </property>
</Properties>
</file>